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notesMasterIdLst>
    <p:notesMasterId r:id="rId33"/>
  </p:notesMasterIdLst>
  <p:sldIdLst>
    <p:sldId id="256" r:id="rId2"/>
    <p:sldId id="262" r:id="rId3"/>
    <p:sldId id="285" r:id="rId4"/>
    <p:sldId id="286" r:id="rId5"/>
    <p:sldId id="287" r:id="rId6"/>
    <p:sldId id="290" r:id="rId7"/>
    <p:sldId id="288" r:id="rId8"/>
    <p:sldId id="291" r:id="rId9"/>
    <p:sldId id="298" r:id="rId10"/>
    <p:sldId id="289" r:id="rId11"/>
    <p:sldId id="335" r:id="rId12"/>
    <p:sldId id="315" r:id="rId13"/>
    <p:sldId id="314" r:id="rId14"/>
    <p:sldId id="306" r:id="rId15"/>
    <p:sldId id="307" r:id="rId16"/>
    <p:sldId id="305" r:id="rId17"/>
    <p:sldId id="316" r:id="rId18"/>
    <p:sldId id="318" r:id="rId19"/>
    <p:sldId id="293" r:id="rId20"/>
    <p:sldId id="312" r:id="rId21"/>
    <p:sldId id="308" r:id="rId22"/>
    <p:sldId id="309" r:id="rId23"/>
    <p:sldId id="310" r:id="rId24"/>
    <p:sldId id="311" r:id="rId25"/>
    <p:sldId id="332" r:id="rId26"/>
    <p:sldId id="333" r:id="rId27"/>
    <p:sldId id="295" r:id="rId28"/>
    <p:sldId id="299" r:id="rId29"/>
    <p:sldId id="297" r:id="rId30"/>
    <p:sldId id="300" r:id="rId31"/>
    <p:sldId id="304"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EE508"/>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50" d="100"/>
          <a:sy n="50" d="100"/>
        </p:scale>
        <p:origin x="-880"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notesMaster" Target="notesMasters/notesMaster1.xml"/><Relationship Id="rId34" Type="http://schemas.openxmlformats.org/officeDocument/2006/relationships/printerSettings" Target="printerSettings/printerSettings1.bin"/><Relationship Id="rId35" Type="http://schemas.openxmlformats.org/officeDocument/2006/relationships/presProps" Target="presProps.xml"/><Relationship Id="rId36" Type="http://schemas.openxmlformats.org/officeDocument/2006/relationships/viewProps" Target="view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heme" Target="theme/theme1.xml"/><Relationship Id="rId3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089C967-64B2-3447-A6DC-D871D029E7E7}" type="datetimeFigureOut">
              <a:rPr lang="en-US" smtClean="0"/>
              <a:t>10/31/17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50EA64-73A5-CF40-BCE5-BEE4564D7C1A}" type="slidenum">
              <a:rPr lang="en-US" smtClean="0"/>
              <a:t>‹#›</a:t>
            </a:fld>
            <a:endParaRPr lang="en-US"/>
          </a:p>
        </p:txBody>
      </p:sp>
    </p:spTree>
    <p:extLst>
      <p:ext uri="{BB962C8B-B14F-4D97-AF65-F5344CB8AC3E}">
        <p14:creationId xmlns:p14="http://schemas.microsoft.com/office/powerpoint/2010/main" val="75254995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6.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 Id="rId3" Type="http://schemas.openxmlformats.org/officeDocument/2006/relationships/image" Target="../media/image8.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 Id="rId3" Type="http://schemas.openxmlformats.org/officeDocument/2006/relationships/image" Target="../media/image6.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Overlay-TitleSlide.png"/>
          <p:cNvPicPr>
            <a:picLocks noChangeAspect="1"/>
          </p:cNvPicPr>
          <p:nvPr/>
        </p:nvPicPr>
        <p:blipFill>
          <a:blip r:embed="rId2"/>
          <a:stretch>
            <a:fillRect/>
          </a:stretch>
        </p:blipFill>
        <p:spPr>
          <a:xfrm>
            <a:off x="158367" y="187452"/>
            <a:ext cx="8827266" cy="6483096"/>
          </a:xfrm>
          <a:prstGeom prst="rect">
            <a:avLst/>
          </a:prstGeom>
        </p:spPr>
      </p:pic>
      <p:sp>
        <p:nvSpPr>
          <p:cNvPr id="6" name="Slide Number Placeholder 5"/>
          <p:cNvSpPr>
            <a:spLocks noGrp="1"/>
          </p:cNvSpPr>
          <p:nvPr>
            <p:ph type="sldNum" sz="quarter" idx="12"/>
          </p:nvPr>
        </p:nvSpPr>
        <p:spPr/>
        <p:txBody>
          <a:bodyPr/>
          <a:lstStyle/>
          <a:p>
            <a:fld id="{1AD20DFC-E2D5-4BD6-B744-D8DEEAB5F7C2}" type="slidenum">
              <a:rPr lang="en-US" smtClean="0"/>
              <a:pPr/>
              <a:t>‹#›</a:t>
            </a:fld>
            <a:endParaRPr lang="en-US" dirty="0"/>
          </a:p>
        </p:txBody>
      </p:sp>
      <p:sp>
        <p:nvSpPr>
          <p:cNvPr id="2" name="Title 1"/>
          <p:cNvSpPr>
            <a:spLocks noGrp="1"/>
          </p:cNvSpPr>
          <p:nvPr>
            <p:ph type="ctrTitle"/>
          </p:nvPr>
        </p:nvSpPr>
        <p:spPr>
          <a:xfrm>
            <a:off x="1600200" y="2492375"/>
            <a:ext cx="6762749" cy="1470025"/>
          </a:xfrm>
        </p:spPr>
        <p:txBody>
          <a:bodyPr/>
          <a:lstStyle>
            <a:lvl1pPr algn="r">
              <a:defRPr sz="4400"/>
            </a:lvl1pPr>
          </a:lstStyle>
          <a:p>
            <a:r>
              <a:rPr lang="en-US" smtClean="0"/>
              <a:t>Click to edit Master title style</a:t>
            </a:r>
            <a:endParaRPr/>
          </a:p>
        </p:txBody>
      </p:sp>
      <p:sp>
        <p:nvSpPr>
          <p:cNvPr id="3" name="Subtitle 2"/>
          <p:cNvSpPr>
            <a:spLocks noGrp="1"/>
          </p:cNvSpPr>
          <p:nvPr>
            <p:ph type="subTitle" idx="1"/>
          </p:nvPr>
        </p:nvSpPr>
        <p:spPr>
          <a:xfrm>
            <a:off x="1600201" y="3966882"/>
            <a:ext cx="6762749" cy="1752600"/>
          </a:xfrm>
        </p:spPr>
        <p:txBody>
          <a:bodyPr>
            <a:normAutofit/>
          </a:bodyPr>
          <a:lstStyle>
            <a:lvl1pPr marL="0" indent="0" algn="r">
              <a:spcBef>
                <a:spcPts val="600"/>
              </a:spcBef>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4EC5816F-D43D-40D1-9B38-E1A2C18F0972}" type="datetime1">
              <a:rPr lang="en-US" smtClean="0"/>
              <a:pPr/>
              <a:t>10/31/17</a:t>
            </a:fld>
            <a:endParaRPr lang="en-US" dirty="0"/>
          </a:p>
        </p:txBody>
      </p:sp>
      <p:sp>
        <p:nvSpPr>
          <p:cNvPr id="5" name="Footer Placeholder 4"/>
          <p:cNvSpPr>
            <a:spLocks noGrp="1"/>
          </p:cNvSpPr>
          <p:nvPr>
            <p:ph type="ftr" sz="quarter" idx="11"/>
          </p:nvPr>
        </p:nvSpPr>
        <p:spPr/>
        <p:txBody>
          <a:bodyPr/>
          <a:lstStyle/>
          <a:p>
            <a:endParaRPr lang="en-US" dirty="0"/>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Date Placeholder 1"/>
          <p:cNvSpPr>
            <a:spLocks noGrp="1"/>
          </p:cNvSpPr>
          <p:nvPr>
            <p:ph type="dt" sz="half" idx="10"/>
          </p:nvPr>
        </p:nvSpPr>
        <p:spPr/>
        <p:txBody>
          <a:bodyPr/>
          <a:lstStyle/>
          <a:p>
            <a:fld id="{A44C1B50-C580-4CB7-BA07-14C66C34B76D}" type="datetime1">
              <a:rPr lang="en-US" smtClean="0"/>
              <a:pPr/>
              <a:t>10/31/17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AD20DFC-E2D5-4BD6-B744-D8DEEAB5F7C2}" type="slidenum">
              <a:rPr lang="en-US" smtClean="0"/>
              <a:pPr/>
              <a:t>‹#›</a:t>
            </a:fld>
            <a:endParaRPr lang="en-US" dirty="0"/>
          </a:p>
        </p:txBody>
      </p:sp>
      <p:sp>
        <p:nvSpPr>
          <p:cNvPr id="6" name="Rounded Rectangle 11"/>
          <p:cNvSpPr/>
          <p:nvPr userDrawn="1"/>
        </p:nvSpPr>
        <p:spPr>
          <a:xfrm rot="900000">
            <a:off x="-372248" y="-1218153"/>
            <a:ext cx="8577953" cy="6344114"/>
          </a:xfrm>
          <a:custGeom>
            <a:avLst/>
            <a:gdLst/>
            <a:ahLst/>
            <a:cxnLst/>
            <a:rect l="l" t="t" r="r" b="b"/>
            <a:pathLst>
              <a:path w="8577953" h="6344114">
                <a:moveTo>
                  <a:pt x="0" y="2298455"/>
                </a:moveTo>
                <a:lnTo>
                  <a:pt x="8577953" y="0"/>
                </a:lnTo>
                <a:lnTo>
                  <a:pt x="8577953" y="6262024"/>
                </a:lnTo>
                <a:cubicBezTo>
                  <a:pt x="8577953" y="6307361"/>
                  <a:pt x="8541200" y="6344113"/>
                  <a:pt x="8495863" y="6344113"/>
                </a:cubicBezTo>
                <a:lnTo>
                  <a:pt x="1084031" y="6344114"/>
                </a:lnTo>
                <a:close/>
              </a:path>
            </a:pathLst>
          </a:custGeom>
          <a:solidFill>
            <a:schemeClr val="bg1">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ounded Rectangle 12"/>
          <p:cNvSpPr/>
          <p:nvPr userDrawn="1"/>
        </p:nvSpPr>
        <p:spPr>
          <a:xfrm rot="900000">
            <a:off x="-449071" y="5207889"/>
            <a:ext cx="7470000" cy="2486713"/>
          </a:xfrm>
          <a:custGeom>
            <a:avLst/>
            <a:gdLst/>
            <a:ahLst/>
            <a:cxnLst/>
            <a:rect l="l" t="t" r="r" b="b"/>
            <a:pathLst>
              <a:path w="7470000" h="2486713">
                <a:moveTo>
                  <a:pt x="0" y="0"/>
                </a:moveTo>
                <a:lnTo>
                  <a:pt x="7387910" y="0"/>
                </a:lnTo>
                <a:cubicBezTo>
                  <a:pt x="7433247" y="0"/>
                  <a:pt x="7470000" y="36753"/>
                  <a:pt x="7470000" y="82090"/>
                </a:cubicBezTo>
                <a:lnTo>
                  <a:pt x="7470000" y="663670"/>
                </a:lnTo>
                <a:lnTo>
                  <a:pt x="666313" y="2486713"/>
                </a:ln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ounded Rectangle 13"/>
          <p:cNvSpPr/>
          <p:nvPr userDrawn="1"/>
        </p:nvSpPr>
        <p:spPr>
          <a:xfrm rot="900000">
            <a:off x="7192310" y="6483326"/>
            <a:ext cx="1932834" cy="635630"/>
          </a:xfrm>
          <a:custGeom>
            <a:avLst/>
            <a:gdLst/>
            <a:ahLst/>
            <a:cxnLst/>
            <a:rect l="l" t="t" r="r" b="b"/>
            <a:pathLst>
              <a:path w="1932834" h="635630">
                <a:moveTo>
                  <a:pt x="50137" y="6451"/>
                </a:moveTo>
                <a:cubicBezTo>
                  <a:pt x="59958" y="2297"/>
                  <a:pt x="70756" y="0"/>
                  <a:pt x="82090" y="0"/>
                </a:cubicBezTo>
                <a:lnTo>
                  <a:pt x="1901288" y="0"/>
                </a:lnTo>
                <a:lnTo>
                  <a:pt x="1932834" y="117729"/>
                </a:lnTo>
                <a:lnTo>
                  <a:pt x="0" y="635630"/>
                </a:lnTo>
                <a:lnTo>
                  <a:pt x="0" y="82090"/>
                </a:lnTo>
                <a:cubicBezTo>
                  <a:pt x="0" y="48087"/>
                  <a:pt x="20673" y="18913"/>
                  <a:pt x="50137" y="6451"/>
                </a:cubicBezTo>
                <a:close/>
              </a:path>
            </a:pathLst>
          </a:custGeom>
          <a:solidFill>
            <a:schemeClr val="bg1">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ounded Rectangle 14"/>
          <p:cNvSpPr/>
          <p:nvPr userDrawn="1"/>
        </p:nvSpPr>
        <p:spPr>
          <a:xfrm rot="900000">
            <a:off x="8127084" y="92392"/>
            <a:ext cx="1878991" cy="6414233"/>
          </a:xfrm>
          <a:custGeom>
            <a:avLst/>
            <a:gdLst/>
            <a:ahLst/>
            <a:cxnLst/>
            <a:rect l="l" t="t" r="r" b="b"/>
            <a:pathLst>
              <a:path w="1878991" h="6414233">
                <a:moveTo>
                  <a:pt x="0" y="42953"/>
                </a:moveTo>
                <a:lnTo>
                  <a:pt x="160303" y="0"/>
                </a:lnTo>
                <a:lnTo>
                  <a:pt x="1878991" y="6414233"/>
                </a:lnTo>
                <a:lnTo>
                  <a:pt x="82090" y="6414233"/>
                </a:lnTo>
                <a:cubicBezTo>
                  <a:pt x="36753" y="6414233"/>
                  <a:pt x="0" y="6377480"/>
                  <a:pt x="0" y="6332143"/>
                </a:cubicBezTo>
                <a:close/>
              </a:path>
            </a:pathLst>
          </a:custGeom>
          <a:solidFill>
            <a:schemeClr val="bg1">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9" name="Picture 8" descr="Overlay-ContentCaption.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779464" y="590550"/>
            <a:ext cx="3657600" cy="1162050"/>
          </a:xfrm>
        </p:spPr>
        <p:txBody>
          <a:bodyPr anchor="b"/>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693023" y="739588"/>
            <a:ext cx="3657600" cy="5308787"/>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779464" y="1816100"/>
            <a:ext cx="3657600" cy="3822700"/>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C5816F-D43D-40D1-9B38-E1A2C18F0972}" type="datetime1">
              <a:rPr lang="en-US" smtClean="0"/>
              <a:pPr/>
              <a:t>10/31/17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D20DFC-E2D5-4BD6-B744-D8DEEAB5F7C2}" type="slidenum">
              <a:rPr lang="en-US" smtClean="0"/>
              <a:pPr/>
              <a:t>‹#›</a:t>
            </a:fld>
            <a:endParaRPr lang="en-US" dirty="0"/>
          </a:p>
        </p:txBody>
      </p:sp>
    </p:spTree>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9" name="Picture 8" descr="Overlay-PictureCaption.png"/>
          <p:cNvPicPr>
            <a:picLocks noChangeAspect="1"/>
          </p:cNvPicPr>
          <p:nvPr/>
        </p:nvPicPr>
        <p:blipFill>
          <a:blip r:embed="rId2"/>
          <a:stretch>
            <a:fillRect/>
          </a:stretch>
        </p:blipFill>
        <p:spPr>
          <a:xfrm>
            <a:off x="448977" y="187452"/>
            <a:ext cx="8536656" cy="6483096"/>
          </a:xfrm>
          <a:prstGeom prst="rect">
            <a:avLst/>
          </a:prstGeom>
        </p:spPr>
      </p:pic>
      <p:sp>
        <p:nvSpPr>
          <p:cNvPr id="2" name="Title 1"/>
          <p:cNvSpPr>
            <a:spLocks noGrp="1"/>
          </p:cNvSpPr>
          <p:nvPr>
            <p:ph type="title"/>
          </p:nvPr>
        </p:nvSpPr>
        <p:spPr>
          <a:xfrm>
            <a:off x="3886200" y="533400"/>
            <a:ext cx="4476750" cy="1252538"/>
          </a:xfrm>
        </p:spPr>
        <p:txBody>
          <a:bodyPr anchor="b"/>
          <a:lstStyle>
            <a:lvl1pPr algn="l">
              <a:defRPr sz="3600" b="0"/>
            </a:lvl1pPr>
          </a:lstStyle>
          <a:p>
            <a:r>
              <a:rPr lang="en-US" smtClean="0"/>
              <a:t>Click to edit Master title style</a:t>
            </a:r>
            <a:endParaRPr/>
          </a:p>
        </p:txBody>
      </p:sp>
      <p:sp>
        <p:nvSpPr>
          <p:cNvPr id="4" name="Text Placeholder 3"/>
          <p:cNvSpPr>
            <a:spLocks noGrp="1"/>
          </p:cNvSpPr>
          <p:nvPr>
            <p:ph type="body" sz="half" idx="2"/>
          </p:nvPr>
        </p:nvSpPr>
        <p:spPr>
          <a:xfrm>
            <a:off x="3886124" y="1828800"/>
            <a:ext cx="4474539" cy="3810000"/>
          </a:xfrm>
        </p:spPr>
        <p:txBody>
          <a:bodyPr>
            <a:normAutofit/>
          </a:bodyPr>
          <a:lstStyle>
            <a:lvl1pPr marL="0" indent="0">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886124" y="6288741"/>
            <a:ext cx="1887537" cy="365125"/>
          </a:xfrm>
        </p:spPr>
        <p:txBody>
          <a:bodyPr/>
          <a:lstStyle/>
          <a:p>
            <a:fld id="{7EB273CF-8910-423E-9890-FC81E25E5084}" type="datetime1">
              <a:rPr lang="en-US" smtClean="0"/>
              <a:pPr/>
              <a:t>10/31/17</a:t>
            </a:fld>
            <a:endParaRPr lang="en-US" dirty="0"/>
          </a:p>
        </p:txBody>
      </p:sp>
      <p:sp>
        <p:nvSpPr>
          <p:cNvPr id="6" name="Footer Placeholder 5"/>
          <p:cNvSpPr>
            <a:spLocks noGrp="1"/>
          </p:cNvSpPr>
          <p:nvPr>
            <p:ph type="ftr" sz="quarter" idx="11"/>
          </p:nvPr>
        </p:nvSpPr>
        <p:spPr>
          <a:xfrm>
            <a:off x="5867399" y="6288741"/>
            <a:ext cx="2675965" cy="365125"/>
          </a:xfrm>
        </p:spPr>
        <p:txBody>
          <a:bodyPr/>
          <a:lstStyle/>
          <a:p>
            <a:endParaRPr lang="en-US" dirty="0"/>
          </a:p>
        </p:txBody>
      </p:sp>
      <p:sp>
        <p:nvSpPr>
          <p:cNvPr id="7" name="Slide Number Placeholder 6"/>
          <p:cNvSpPr>
            <a:spLocks noGrp="1"/>
          </p:cNvSpPr>
          <p:nvPr>
            <p:ph type="sldNum" sz="quarter" idx="12"/>
          </p:nvPr>
        </p:nvSpPr>
        <p:spPr/>
        <p:txBody>
          <a:bodyPr/>
          <a:lstStyle/>
          <a:p>
            <a:fld id="{1AD20DFC-E2D5-4BD6-B744-D8DEEAB5F7C2}" type="slidenum">
              <a:rPr lang="en-US" smtClean="0"/>
              <a:pPr/>
              <a:t>‹#›</a:t>
            </a:fld>
            <a:endParaRPr lang="en-US" dirty="0"/>
          </a:p>
        </p:txBody>
      </p:sp>
      <p:sp>
        <p:nvSpPr>
          <p:cNvPr id="3" name="Picture Placeholder 2"/>
          <p:cNvSpPr>
            <a:spLocks noGrp="1"/>
          </p:cNvSpPr>
          <p:nvPr>
            <p:ph type="pic" idx="1"/>
          </p:nvPr>
        </p:nvSpPr>
        <p:spPr>
          <a:xfrm flipH="1">
            <a:off x="188253" y="179292"/>
            <a:ext cx="3281087" cy="6483096"/>
          </a:xfrm>
          <a:prstGeom prst="round1Rect">
            <a:avLst>
              <a:gd name="adj" fmla="val 17325"/>
            </a:avLst>
          </a:prstGeom>
          <a:blipFill dpi="0" rotWithShape="0">
            <a:blip r:embed="rId3"/>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dirty="0"/>
          </a:p>
        </p:txBody>
      </p:sp>
      <p:sp>
        <p:nvSpPr>
          <p:cNvPr id="10" name="Rounded Rectangle 14"/>
          <p:cNvSpPr/>
          <p:nvPr userDrawn="1"/>
        </p:nvSpPr>
        <p:spPr>
          <a:xfrm rot="900000">
            <a:off x="-533701" y="-979752"/>
            <a:ext cx="6672870" cy="6821601"/>
          </a:xfrm>
          <a:custGeom>
            <a:avLst/>
            <a:gdLst/>
            <a:ahLst/>
            <a:cxnLst/>
            <a:rect l="l" t="t" r="r" b="b"/>
            <a:pathLst>
              <a:path w="6672870" h="6821601">
                <a:moveTo>
                  <a:pt x="0" y="1787990"/>
                </a:moveTo>
                <a:lnTo>
                  <a:pt x="6672870" y="0"/>
                </a:lnTo>
                <a:lnTo>
                  <a:pt x="6672870" y="6739511"/>
                </a:lnTo>
                <a:cubicBezTo>
                  <a:pt x="6672870" y="6784848"/>
                  <a:pt x="6636117" y="6821601"/>
                  <a:pt x="6590780" y="6821601"/>
                </a:cubicBezTo>
                <a:lnTo>
                  <a:pt x="1348753" y="6821601"/>
                </a:lnTo>
                <a:close/>
              </a:path>
            </a:pathLst>
          </a:custGeom>
          <a:solidFill>
            <a:schemeClr val="bg1">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ounded Rectangle 15"/>
          <p:cNvSpPr/>
          <p:nvPr userDrawn="1"/>
        </p:nvSpPr>
        <p:spPr>
          <a:xfrm rot="900000">
            <a:off x="-283896" y="5969722"/>
            <a:ext cx="5300494" cy="1495954"/>
          </a:xfrm>
          <a:custGeom>
            <a:avLst/>
            <a:gdLst/>
            <a:ahLst/>
            <a:cxnLst/>
            <a:rect l="l" t="t" r="r" b="b"/>
            <a:pathLst>
              <a:path w="5300494" h="1495954">
                <a:moveTo>
                  <a:pt x="0" y="0"/>
                </a:moveTo>
                <a:lnTo>
                  <a:pt x="5218404" y="0"/>
                </a:lnTo>
                <a:cubicBezTo>
                  <a:pt x="5263741" y="0"/>
                  <a:pt x="5300494" y="36753"/>
                  <a:pt x="5300494" y="82090"/>
                </a:cubicBezTo>
                <a:lnTo>
                  <a:pt x="5300494" y="183095"/>
                </a:lnTo>
                <a:lnTo>
                  <a:pt x="400840" y="1495954"/>
                </a:lnTo>
                <a:close/>
              </a:path>
            </a:pathLst>
          </a:custGeom>
          <a:solidFill>
            <a:schemeClr val="bg1">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ounded Rectangle 16"/>
          <p:cNvSpPr/>
          <p:nvPr userDrawn="1"/>
        </p:nvSpPr>
        <p:spPr>
          <a:xfrm rot="900000">
            <a:off x="6930292" y="-242630"/>
            <a:ext cx="2434235" cy="1383623"/>
          </a:xfrm>
          <a:custGeom>
            <a:avLst/>
            <a:gdLst/>
            <a:ahLst/>
            <a:cxnLst/>
            <a:rect l="l" t="t" r="r" b="b"/>
            <a:pathLst>
              <a:path w="2434235" h="1383623">
                <a:moveTo>
                  <a:pt x="0" y="552912"/>
                </a:moveTo>
                <a:lnTo>
                  <a:pt x="2063495" y="0"/>
                </a:lnTo>
                <a:lnTo>
                  <a:pt x="2434235" y="1383623"/>
                </a:lnTo>
                <a:lnTo>
                  <a:pt x="82090" y="1383622"/>
                </a:lnTo>
                <a:cubicBezTo>
                  <a:pt x="36754" y="1383622"/>
                  <a:pt x="0" y="1346869"/>
                  <a:pt x="0" y="1301533"/>
                </a:cubicBezTo>
                <a:close/>
              </a:path>
            </a:pathLst>
          </a:custGeom>
          <a:solidFill>
            <a:schemeClr val="bg1">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ounded Rectangle 17"/>
          <p:cNvSpPr/>
          <p:nvPr userDrawn="1"/>
        </p:nvSpPr>
        <p:spPr>
          <a:xfrm rot="900000">
            <a:off x="5899782" y="1282101"/>
            <a:ext cx="3842742" cy="6178450"/>
          </a:xfrm>
          <a:custGeom>
            <a:avLst/>
            <a:gdLst/>
            <a:ahLst/>
            <a:cxnLst/>
            <a:rect l="l" t="t" r="r" b="b"/>
            <a:pathLst>
              <a:path w="3842742" h="6178450">
                <a:moveTo>
                  <a:pt x="50137" y="6451"/>
                </a:moveTo>
                <a:cubicBezTo>
                  <a:pt x="59958" y="2297"/>
                  <a:pt x="70756" y="0"/>
                  <a:pt x="82090" y="0"/>
                </a:cubicBezTo>
                <a:lnTo>
                  <a:pt x="2463128" y="0"/>
                </a:lnTo>
                <a:lnTo>
                  <a:pt x="3842742" y="5148790"/>
                </a:lnTo>
                <a:lnTo>
                  <a:pt x="0" y="6178450"/>
                </a:lnTo>
                <a:lnTo>
                  <a:pt x="0" y="82090"/>
                </a:lnTo>
                <a:cubicBezTo>
                  <a:pt x="0" y="48087"/>
                  <a:pt x="20674" y="18913"/>
                  <a:pt x="50137" y="6451"/>
                </a:cubicBez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Alt.">
    <p:spTree>
      <p:nvGrpSpPr>
        <p:cNvPr id="1" name=""/>
        <p:cNvGrpSpPr/>
        <p:nvPr/>
      </p:nvGrpSpPr>
      <p:grpSpPr>
        <a:xfrm>
          <a:off x="0" y="0"/>
          <a:ext cx="0" cy="0"/>
          <a:chOff x="0" y="0"/>
          <a:chExt cx="0" cy="0"/>
        </a:xfrm>
      </p:grpSpPr>
      <p:pic>
        <p:nvPicPr>
          <p:cNvPr id="10" name="Picture 9" descr="Overlay-PictureCaption-Extras.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4710953" y="533400"/>
            <a:ext cx="3657600" cy="1252538"/>
          </a:xfrm>
        </p:spPr>
        <p:txBody>
          <a:bodyPr anchor="b"/>
          <a:lstStyle>
            <a:lvl1pPr algn="l">
              <a:defRPr sz="3600" b="0"/>
            </a:lvl1pPr>
          </a:lstStyle>
          <a:p>
            <a:r>
              <a:rPr lang="en-US" smtClean="0"/>
              <a:t>Click to edit Master title style</a:t>
            </a:r>
            <a:endParaRPr/>
          </a:p>
        </p:txBody>
      </p:sp>
      <p:sp>
        <p:nvSpPr>
          <p:cNvPr id="3" name="Picture Placeholder 2"/>
          <p:cNvSpPr>
            <a:spLocks noGrp="1"/>
          </p:cNvSpPr>
          <p:nvPr>
            <p:ph type="pic" idx="1"/>
          </p:nvPr>
        </p:nvSpPr>
        <p:spPr>
          <a:xfrm flipH="1">
            <a:off x="596153" y="1600199"/>
            <a:ext cx="3657600" cy="3657601"/>
          </a:xfrm>
          <a:prstGeom prst="ellipse">
            <a:avLst/>
          </a:prstGeom>
          <a:blipFill dpi="0" rotWithShape="0">
            <a:blip r:embed="rId3" cstate="print"/>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dirty="0"/>
          </a:p>
        </p:txBody>
      </p:sp>
      <p:sp>
        <p:nvSpPr>
          <p:cNvPr id="4" name="Text Placeholder 3"/>
          <p:cNvSpPr>
            <a:spLocks noGrp="1"/>
          </p:cNvSpPr>
          <p:nvPr>
            <p:ph type="body" sz="half" idx="2"/>
          </p:nvPr>
        </p:nvSpPr>
        <p:spPr>
          <a:xfrm>
            <a:off x="4710412" y="1828800"/>
            <a:ext cx="3657600" cy="3810000"/>
          </a:xfrm>
        </p:spPr>
        <p:txBody>
          <a:bodyPr>
            <a:normAutofit/>
          </a:bodyPr>
          <a:lstStyle>
            <a:lvl1pPr marL="0" indent="0">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81000" y="6288741"/>
            <a:ext cx="1865125" cy="365125"/>
          </a:xfrm>
        </p:spPr>
        <p:txBody>
          <a:bodyPr/>
          <a:lstStyle/>
          <a:p>
            <a:fld id="{4EC5816F-D43D-40D1-9B38-E1A2C18F0972}" type="datetime1">
              <a:rPr lang="en-US" smtClean="0"/>
              <a:pPr/>
              <a:t>10/31/17</a:t>
            </a:fld>
            <a:endParaRPr lang="en-US" dirty="0"/>
          </a:p>
        </p:txBody>
      </p:sp>
      <p:sp>
        <p:nvSpPr>
          <p:cNvPr id="6" name="Footer Placeholder 5"/>
          <p:cNvSpPr>
            <a:spLocks noGrp="1"/>
          </p:cNvSpPr>
          <p:nvPr>
            <p:ph type="ftr" sz="quarter" idx="11"/>
          </p:nvPr>
        </p:nvSpPr>
        <p:spPr>
          <a:xfrm>
            <a:off x="3325813" y="6288741"/>
            <a:ext cx="5217551" cy="365125"/>
          </a:xfrm>
        </p:spPr>
        <p:txBody>
          <a:bodyPr/>
          <a:lstStyle/>
          <a:p>
            <a:endParaRPr lang="en-US" dirty="0"/>
          </a:p>
        </p:txBody>
      </p:sp>
      <p:sp>
        <p:nvSpPr>
          <p:cNvPr id="7" name="Slide Number Placeholder 6"/>
          <p:cNvSpPr>
            <a:spLocks noGrp="1"/>
          </p:cNvSpPr>
          <p:nvPr>
            <p:ph type="sldNum" sz="quarter" idx="12"/>
          </p:nvPr>
        </p:nvSpPr>
        <p:spPr/>
        <p:txBody>
          <a:bodyPr/>
          <a:lstStyle/>
          <a:p>
            <a:fld id="{1AD20DFC-E2D5-4BD6-B744-D8DEEAB5F7C2}" type="slidenum">
              <a:rPr lang="en-US" smtClean="0"/>
              <a:pPr/>
              <a:t>‹#›</a:t>
            </a:fld>
            <a:endParaRPr lang="en-US" dirty="0"/>
          </a:p>
        </p:txBody>
      </p:sp>
    </p:spTree>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pic>
        <p:nvPicPr>
          <p:cNvPr id="10" name="Picture 9" descr="Overlay-PictureCaption-Extras.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808038" y="3778624"/>
            <a:ext cx="7560515" cy="1102658"/>
          </a:xfrm>
        </p:spPr>
        <p:txBody>
          <a:bodyPr anchor="b"/>
          <a:lstStyle>
            <a:lvl1pPr algn="l">
              <a:defRPr sz="3600" b="0"/>
            </a:lvl1pPr>
          </a:lstStyle>
          <a:p>
            <a:r>
              <a:rPr lang="en-US" smtClean="0"/>
              <a:t>Click to edit Master title style</a:t>
            </a:r>
            <a:endParaRPr/>
          </a:p>
        </p:txBody>
      </p:sp>
      <p:sp>
        <p:nvSpPr>
          <p:cNvPr id="3" name="Picture Placeholder 2"/>
          <p:cNvSpPr>
            <a:spLocks noGrp="1"/>
          </p:cNvSpPr>
          <p:nvPr>
            <p:ph type="pic" idx="1"/>
          </p:nvPr>
        </p:nvSpPr>
        <p:spPr>
          <a:xfrm flipH="1">
            <a:off x="871584" y="762000"/>
            <a:ext cx="7427726" cy="2989730"/>
          </a:xfrm>
          <a:prstGeom prst="roundRect">
            <a:avLst>
              <a:gd name="adj" fmla="val 7476"/>
            </a:avLst>
          </a:prstGeom>
          <a:blipFill dpi="0" rotWithShape="0">
            <a:blip r:embed="rId3"/>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dirty="0"/>
          </a:p>
        </p:txBody>
      </p:sp>
      <p:sp>
        <p:nvSpPr>
          <p:cNvPr id="4" name="Text Placeholder 3"/>
          <p:cNvSpPr>
            <a:spLocks noGrp="1"/>
          </p:cNvSpPr>
          <p:nvPr>
            <p:ph type="body" sz="half" idx="2"/>
          </p:nvPr>
        </p:nvSpPr>
        <p:spPr>
          <a:xfrm>
            <a:off x="808034" y="4827493"/>
            <a:ext cx="7559977" cy="1220881"/>
          </a:xfrm>
        </p:spPr>
        <p:txBody>
          <a:bodyPr>
            <a:normAutofit/>
          </a:bodyPr>
          <a:lstStyle>
            <a:lvl1pPr marL="0" indent="0">
              <a:spcBef>
                <a:spcPts val="3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81000" y="6288741"/>
            <a:ext cx="1865125" cy="365125"/>
          </a:xfrm>
        </p:spPr>
        <p:txBody>
          <a:bodyPr/>
          <a:lstStyle/>
          <a:p>
            <a:fld id="{4EC5816F-D43D-40D1-9B38-E1A2C18F0972}" type="datetime1">
              <a:rPr lang="en-US" smtClean="0"/>
              <a:pPr/>
              <a:t>10/31/17</a:t>
            </a:fld>
            <a:endParaRPr lang="en-US" dirty="0"/>
          </a:p>
        </p:txBody>
      </p:sp>
      <p:sp>
        <p:nvSpPr>
          <p:cNvPr id="6" name="Footer Placeholder 5"/>
          <p:cNvSpPr>
            <a:spLocks noGrp="1"/>
          </p:cNvSpPr>
          <p:nvPr>
            <p:ph type="ftr" sz="quarter" idx="11"/>
          </p:nvPr>
        </p:nvSpPr>
        <p:spPr>
          <a:xfrm>
            <a:off x="3325813" y="6288741"/>
            <a:ext cx="5217551" cy="365125"/>
          </a:xfrm>
        </p:spPr>
        <p:txBody>
          <a:bodyPr/>
          <a:lstStyle/>
          <a:p>
            <a:endParaRPr lang="en-US" dirty="0"/>
          </a:p>
        </p:txBody>
      </p:sp>
      <p:sp>
        <p:nvSpPr>
          <p:cNvPr id="7" name="Slide Number Placeholder 6"/>
          <p:cNvSpPr>
            <a:spLocks noGrp="1"/>
          </p:cNvSpPr>
          <p:nvPr>
            <p:ph type="sldNum" sz="quarter" idx="12"/>
          </p:nvPr>
        </p:nvSpPr>
        <p:spPr/>
        <p:txBody>
          <a:bodyPr/>
          <a:lstStyle/>
          <a:p>
            <a:fld id="{1AD20DFC-E2D5-4BD6-B744-D8DEEAB5F7C2}" type="slidenum">
              <a:rPr lang="en-US" smtClean="0"/>
              <a:pPr/>
              <a:t>‹#›</a:t>
            </a:fld>
            <a:endParaRPr lang="en-US" dirty="0"/>
          </a:p>
        </p:txBody>
      </p:sp>
    </p:spTree>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C45A9071-CFF5-4E3B-B0AB-39782972E256}" type="datetime1">
              <a:rPr lang="en-US" smtClean="0"/>
              <a:pPr/>
              <a:t>10/31/17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D20DFC-E2D5-4BD6-B744-D8DEEAB5F7C2}" type="slidenum">
              <a:rPr lang="en-US" smtClean="0"/>
              <a:pPr/>
              <a:t>‹#›</a:t>
            </a:fld>
            <a:endParaRPr lang="en-US" dirty="0"/>
          </a:p>
        </p:txBody>
      </p:sp>
      <p:sp>
        <p:nvSpPr>
          <p:cNvPr id="9" name="Rounded Rectangle 11"/>
          <p:cNvSpPr/>
          <p:nvPr userDrawn="1"/>
        </p:nvSpPr>
        <p:spPr>
          <a:xfrm rot="20707748">
            <a:off x="-895918" y="-766298"/>
            <a:ext cx="8332816" cy="5894380"/>
          </a:xfrm>
          <a:custGeom>
            <a:avLst/>
            <a:gdLst/>
            <a:ahLst/>
            <a:cxnLst/>
            <a:rect l="l" t="t" r="r" b="b"/>
            <a:pathLst>
              <a:path w="8332816" h="5894380">
                <a:moveTo>
                  <a:pt x="1565164" y="0"/>
                </a:moveTo>
                <a:lnTo>
                  <a:pt x="8332816" y="1797049"/>
                </a:lnTo>
                <a:lnTo>
                  <a:pt x="8332816" y="5812290"/>
                </a:lnTo>
                <a:cubicBezTo>
                  <a:pt x="8332816" y="5857627"/>
                  <a:pt x="8296063" y="5894380"/>
                  <a:pt x="8250726" y="5894380"/>
                </a:cubicBezTo>
                <a:lnTo>
                  <a:pt x="0" y="5894380"/>
                </a:lnTo>
                <a:close/>
              </a:path>
            </a:pathLst>
          </a:custGeom>
          <a:solidFill>
            <a:schemeClr val="bg1">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ounded Rectangle 12"/>
          <p:cNvSpPr/>
          <p:nvPr userDrawn="1"/>
        </p:nvSpPr>
        <p:spPr>
          <a:xfrm rot="20707748">
            <a:off x="64746" y="5089618"/>
            <a:ext cx="8528044" cy="2911464"/>
          </a:xfrm>
          <a:custGeom>
            <a:avLst/>
            <a:gdLst/>
            <a:ahLst/>
            <a:cxnLst/>
            <a:rect l="l" t="t" r="r" b="b"/>
            <a:pathLst>
              <a:path w="8528044" h="2911464">
                <a:moveTo>
                  <a:pt x="8477907" y="6451"/>
                </a:moveTo>
                <a:cubicBezTo>
                  <a:pt x="8507371" y="18913"/>
                  <a:pt x="8528044" y="48087"/>
                  <a:pt x="8528044" y="82090"/>
                </a:cubicBezTo>
                <a:lnTo>
                  <a:pt x="8528044" y="2911464"/>
                </a:lnTo>
                <a:lnTo>
                  <a:pt x="0" y="646970"/>
                </a:lnTo>
                <a:lnTo>
                  <a:pt x="171794" y="0"/>
                </a:lnTo>
                <a:lnTo>
                  <a:pt x="8445954" y="0"/>
                </a:lnTo>
                <a:cubicBezTo>
                  <a:pt x="8457288" y="0"/>
                  <a:pt x="8468086" y="2297"/>
                  <a:pt x="8477907" y="6451"/>
                </a:cubicBez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ounded Rectangle 13"/>
          <p:cNvSpPr/>
          <p:nvPr userDrawn="1"/>
        </p:nvSpPr>
        <p:spPr>
          <a:xfrm rot="20707748">
            <a:off x="8533928" y="3839503"/>
            <a:ext cx="1011244" cy="2994350"/>
          </a:xfrm>
          <a:custGeom>
            <a:avLst/>
            <a:gdLst/>
            <a:ahLst/>
            <a:cxnLst/>
            <a:rect l="l" t="t" r="r" b="b"/>
            <a:pathLst>
              <a:path w="1011244" h="2994350">
                <a:moveTo>
                  <a:pt x="1011244" y="0"/>
                </a:moveTo>
                <a:lnTo>
                  <a:pt x="216140" y="2994350"/>
                </a:lnTo>
                <a:lnTo>
                  <a:pt x="0" y="2936957"/>
                </a:lnTo>
                <a:lnTo>
                  <a:pt x="0" y="82090"/>
                </a:lnTo>
                <a:cubicBezTo>
                  <a:pt x="0" y="36753"/>
                  <a:pt x="36753" y="0"/>
                  <a:pt x="82090" y="0"/>
                </a:cubicBezTo>
                <a:close/>
              </a:path>
            </a:pathLst>
          </a:custGeom>
          <a:solidFill>
            <a:schemeClr val="bg1">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ounded Rectangle 14"/>
          <p:cNvSpPr/>
          <p:nvPr userDrawn="1"/>
        </p:nvSpPr>
        <p:spPr>
          <a:xfrm rot="20707748">
            <a:off x="7588490" y="-321837"/>
            <a:ext cx="1976541" cy="4072806"/>
          </a:xfrm>
          <a:custGeom>
            <a:avLst/>
            <a:gdLst/>
            <a:ahLst/>
            <a:cxnLst/>
            <a:rect l="l" t="t" r="r" b="b"/>
            <a:pathLst>
              <a:path w="1976541" h="4072806">
                <a:moveTo>
                  <a:pt x="0" y="0"/>
                </a:moveTo>
                <a:lnTo>
                  <a:pt x="1976541" y="524841"/>
                </a:lnTo>
                <a:lnTo>
                  <a:pt x="1034432" y="4072806"/>
                </a:lnTo>
                <a:lnTo>
                  <a:pt x="82090" y="4072806"/>
                </a:lnTo>
                <a:cubicBezTo>
                  <a:pt x="36753" y="4072806"/>
                  <a:pt x="0" y="4036053"/>
                  <a:pt x="0" y="3990716"/>
                </a:cubicBezTo>
                <a:close/>
              </a:path>
            </a:pathLst>
          </a:custGeom>
          <a:solidFill>
            <a:schemeClr val="bg1">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Vertical Title 1"/>
          <p:cNvSpPr>
            <a:spLocks noGrp="1"/>
          </p:cNvSpPr>
          <p:nvPr>
            <p:ph type="title" orient="vert"/>
          </p:nvPr>
        </p:nvSpPr>
        <p:spPr>
          <a:xfrm>
            <a:off x="7328646" y="779463"/>
            <a:ext cx="1358153" cy="5268912"/>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779462" y="779464"/>
            <a:ext cx="6170613" cy="5268911"/>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53D8BD1F-DE98-4C29-8281-9EC9927620DF}" type="datetime1">
              <a:rPr lang="en-US" smtClean="0"/>
              <a:pPr/>
              <a:t>10/31/17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D20DFC-E2D5-4BD6-B744-D8DEEAB5F7C2}" type="slidenum">
              <a:rPr lang="en-US" smtClean="0"/>
              <a:pPr/>
              <a:t>‹#›</a:t>
            </a:fld>
            <a:endParaRPr lang="en-US" dirty="0"/>
          </a:p>
        </p:txBody>
      </p:sp>
      <p:sp>
        <p:nvSpPr>
          <p:cNvPr id="9" name="Rounded Rectangle 11"/>
          <p:cNvSpPr/>
          <p:nvPr userDrawn="1"/>
        </p:nvSpPr>
        <p:spPr>
          <a:xfrm rot="20707748">
            <a:off x="-882907" y="-626065"/>
            <a:ext cx="7440156" cy="7347127"/>
          </a:xfrm>
          <a:custGeom>
            <a:avLst/>
            <a:gdLst/>
            <a:ahLst/>
            <a:cxnLst/>
            <a:rect l="l" t="t" r="r" b="b"/>
            <a:pathLst>
              <a:path w="7440156" h="7347127">
                <a:moveTo>
                  <a:pt x="1760047" y="0"/>
                </a:moveTo>
                <a:lnTo>
                  <a:pt x="7440156" y="1508269"/>
                </a:lnTo>
                <a:lnTo>
                  <a:pt x="7440156" y="7265037"/>
                </a:lnTo>
                <a:cubicBezTo>
                  <a:pt x="7440156" y="7310374"/>
                  <a:pt x="7403403" y="7347127"/>
                  <a:pt x="7358066" y="7347127"/>
                </a:cubicBezTo>
                <a:lnTo>
                  <a:pt x="2707078" y="7347127"/>
                </a:lnTo>
                <a:lnTo>
                  <a:pt x="0" y="6628304"/>
                </a:lnTo>
                <a:close/>
              </a:path>
            </a:pathLst>
          </a:custGeom>
          <a:solidFill>
            <a:schemeClr val="bg1">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ounded Rectangle 12"/>
          <p:cNvSpPr/>
          <p:nvPr userDrawn="1"/>
        </p:nvSpPr>
        <p:spPr>
          <a:xfrm rot="20707748">
            <a:off x="3227235" y="6274264"/>
            <a:ext cx="4396677" cy="1167472"/>
          </a:xfrm>
          <a:custGeom>
            <a:avLst/>
            <a:gdLst/>
            <a:ahLst/>
            <a:cxnLst/>
            <a:rect l="l" t="t" r="r" b="b"/>
            <a:pathLst>
              <a:path w="4396677" h="1167472">
                <a:moveTo>
                  <a:pt x="4346539" y="6451"/>
                </a:moveTo>
                <a:cubicBezTo>
                  <a:pt x="4376003" y="18913"/>
                  <a:pt x="4396677" y="48087"/>
                  <a:pt x="4396677" y="82090"/>
                </a:cubicBezTo>
                <a:lnTo>
                  <a:pt x="4396677" y="1167472"/>
                </a:lnTo>
                <a:lnTo>
                  <a:pt x="0" y="0"/>
                </a:lnTo>
                <a:lnTo>
                  <a:pt x="4314586" y="0"/>
                </a:lnTo>
                <a:cubicBezTo>
                  <a:pt x="4325920" y="0"/>
                  <a:pt x="4336718" y="2297"/>
                  <a:pt x="4346539" y="6451"/>
                </a:cubicBezTo>
                <a:close/>
              </a:path>
            </a:pathLst>
          </a:custGeom>
          <a:solidFill>
            <a:schemeClr val="bg1">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ounded Rectangle 13"/>
          <p:cNvSpPr/>
          <p:nvPr userDrawn="1"/>
        </p:nvSpPr>
        <p:spPr>
          <a:xfrm rot="20707748">
            <a:off x="7659524" y="5459724"/>
            <a:ext cx="1710569" cy="1538689"/>
          </a:xfrm>
          <a:custGeom>
            <a:avLst/>
            <a:gdLst/>
            <a:ahLst/>
            <a:cxnLst/>
            <a:rect l="l" t="t" r="r" b="b"/>
            <a:pathLst>
              <a:path w="1710569" h="1538689">
                <a:moveTo>
                  <a:pt x="1710569" y="1"/>
                </a:moveTo>
                <a:lnTo>
                  <a:pt x="1301993" y="1538689"/>
                </a:lnTo>
                <a:lnTo>
                  <a:pt x="0" y="1192965"/>
                </a:lnTo>
                <a:lnTo>
                  <a:pt x="0" y="82090"/>
                </a:lnTo>
                <a:cubicBezTo>
                  <a:pt x="0" y="36753"/>
                  <a:pt x="36753" y="0"/>
                  <a:pt x="82090" y="0"/>
                </a:cubicBezTo>
                <a:close/>
              </a:path>
            </a:pathLst>
          </a:custGeom>
          <a:solidFill>
            <a:schemeClr val="bg1">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ounded Rectangle 14"/>
          <p:cNvSpPr/>
          <p:nvPr userDrawn="1"/>
        </p:nvSpPr>
        <p:spPr>
          <a:xfrm rot="20707748">
            <a:off x="6666426" y="-490731"/>
            <a:ext cx="3065776" cy="5811871"/>
          </a:xfrm>
          <a:custGeom>
            <a:avLst/>
            <a:gdLst/>
            <a:ahLst/>
            <a:cxnLst/>
            <a:rect l="l" t="t" r="r" b="b"/>
            <a:pathLst>
              <a:path w="3065776" h="5811871">
                <a:moveTo>
                  <a:pt x="0" y="0"/>
                </a:moveTo>
                <a:lnTo>
                  <a:pt x="3065776" y="814071"/>
                </a:lnTo>
                <a:lnTo>
                  <a:pt x="1738684" y="5811871"/>
                </a:lnTo>
                <a:lnTo>
                  <a:pt x="82090" y="5811871"/>
                </a:lnTo>
                <a:cubicBezTo>
                  <a:pt x="36753" y="5811871"/>
                  <a:pt x="0" y="5775118"/>
                  <a:pt x="0" y="5729781"/>
                </a:cubicBez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3467CD6D-7520-4B34-A5A3-E8385FA3AFC6}" type="datetime1">
              <a:rPr lang="en-US" smtClean="0"/>
              <a:pPr/>
              <a:t>10/31/17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D20DFC-E2D5-4BD6-B744-D8DEEAB5F7C2}" type="slidenum">
              <a:rPr lang="en-US" smtClean="0"/>
              <a:pPr/>
              <a:t>‹#›</a:t>
            </a:fld>
            <a:endParaRPr lang="en-US" dirty="0"/>
          </a:p>
        </p:txBody>
      </p:sp>
      <p:sp>
        <p:nvSpPr>
          <p:cNvPr id="9" name="Rounded Rectangle 8"/>
          <p:cNvSpPr/>
          <p:nvPr userDrawn="1"/>
        </p:nvSpPr>
        <p:spPr>
          <a:xfrm rot="907748">
            <a:off x="-865440" y="850599"/>
            <a:ext cx="3615441" cy="6151724"/>
          </a:xfrm>
          <a:custGeom>
            <a:avLst/>
            <a:gdLst/>
            <a:ahLst/>
            <a:cxnLst/>
            <a:rect l="l" t="t" r="r" b="b"/>
            <a:pathLst>
              <a:path w="3615441" h="6151724">
                <a:moveTo>
                  <a:pt x="0" y="0"/>
                </a:moveTo>
                <a:lnTo>
                  <a:pt x="3533351" y="0"/>
                </a:lnTo>
                <a:cubicBezTo>
                  <a:pt x="3578688" y="0"/>
                  <a:pt x="3615441" y="36753"/>
                  <a:pt x="3615441" y="82090"/>
                </a:cubicBezTo>
                <a:lnTo>
                  <a:pt x="3615441" y="5623909"/>
                </a:lnTo>
                <a:lnTo>
                  <a:pt x="1663219" y="6151724"/>
                </a:ln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ounded Rectangle 12"/>
          <p:cNvSpPr/>
          <p:nvPr userDrawn="1"/>
        </p:nvSpPr>
        <p:spPr>
          <a:xfrm rot="907748">
            <a:off x="17749" y="-511509"/>
            <a:ext cx="3735394" cy="1387781"/>
          </a:xfrm>
          <a:custGeom>
            <a:avLst/>
            <a:gdLst/>
            <a:ahLst/>
            <a:cxnLst/>
            <a:rect l="l" t="t" r="r" b="b"/>
            <a:pathLst>
              <a:path w="3735394" h="1387781">
                <a:moveTo>
                  <a:pt x="0" y="1009924"/>
                </a:moveTo>
                <a:lnTo>
                  <a:pt x="3735394" y="0"/>
                </a:lnTo>
                <a:lnTo>
                  <a:pt x="3735394" y="1305691"/>
                </a:lnTo>
                <a:cubicBezTo>
                  <a:pt x="3735394" y="1351028"/>
                  <a:pt x="3698641" y="1387781"/>
                  <a:pt x="3653304" y="1387781"/>
                </a:cubicBezTo>
                <a:lnTo>
                  <a:pt x="102160" y="1387781"/>
                </a:lnTo>
                <a:close/>
              </a:path>
            </a:pathLst>
          </a:custGeom>
          <a:solidFill>
            <a:schemeClr val="bg1">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ounded Rectangle 13"/>
          <p:cNvSpPr/>
          <p:nvPr userDrawn="1"/>
        </p:nvSpPr>
        <p:spPr>
          <a:xfrm rot="907748">
            <a:off x="2146801" y="6590199"/>
            <a:ext cx="1981025" cy="535602"/>
          </a:xfrm>
          <a:custGeom>
            <a:avLst/>
            <a:gdLst/>
            <a:ahLst/>
            <a:cxnLst/>
            <a:rect l="l" t="t" r="r" b="b"/>
            <a:pathLst>
              <a:path w="1981025" h="535602">
                <a:moveTo>
                  <a:pt x="50137" y="6451"/>
                </a:moveTo>
                <a:cubicBezTo>
                  <a:pt x="59958" y="2297"/>
                  <a:pt x="70756" y="0"/>
                  <a:pt x="82090" y="0"/>
                </a:cubicBezTo>
                <a:lnTo>
                  <a:pt x="1981025" y="0"/>
                </a:lnTo>
                <a:lnTo>
                  <a:pt x="0" y="535602"/>
                </a:lnTo>
                <a:lnTo>
                  <a:pt x="0" y="82090"/>
                </a:lnTo>
                <a:cubicBezTo>
                  <a:pt x="0" y="48087"/>
                  <a:pt x="20674" y="18913"/>
                  <a:pt x="50137" y="6451"/>
                </a:cubicBezTo>
                <a:close/>
              </a:path>
            </a:pathLst>
          </a:custGeom>
          <a:solidFill>
            <a:schemeClr val="bg1">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ounded Rectangle 14"/>
          <p:cNvSpPr/>
          <p:nvPr userDrawn="1"/>
        </p:nvSpPr>
        <p:spPr>
          <a:xfrm rot="907748">
            <a:off x="3185141" y="-553633"/>
            <a:ext cx="6782931" cy="7826540"/>
          </a:xfrm>
          <a:custGeom>
            <a:avLst/>
            <a:gdLst/>
            <a:ahLst/>
            <a:cxnLst/>
            <a:rect l="l" t="t" r="r" b="b"/>
            <a:pathLst>
              <a:path w="6782931" h="7826540">
                <a:moveTo>
                  <a:pt x="0" y="1349945"/>
                </a:moveTo>
                <a:lnTo>
                  <a:pt x="4993024" y="0"/>
                </a:lnTo>
                <a:lnTo>
                  <a:pt x="6782931" y="6620302"/>
                </a:lnTo>
                <a:lnTo>
                  <a:pt x="2321435" y="7826540"/>
                </a:lnTo>
                <a:lnTo>
                  <a:pt x="82090" y="7826540"/>
                </a:lnTo>
                <a:cubicBezTo>
                  <a:pt x="36753" y="7826540"/>
                  <a:pt x="0" y="7789787"/>
                  <a:pt x="0" y="7744450"/>
                </a:cubicBezTo>
                <a:close/>
              </a:path>
            </a:pathLst>
          </a:custGeom>
          <a:solidFill>
            <a:schemeClr val="bg1">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descr="Overlay-SectionHeader.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779463" y="2591360"/>
            <a:ext cx="7583487" cy="1362075"/>
          </a:xfrm>
        </p:spPr>
        <p:txBody>
          <a:bodyPr anchor="b" anchorCtr="0">
            <a:noAutofit/>
          </a:bodyPr>
          <a:lstStyle>
            <a:lvl1pPr algn="l">
              <a:defRPr sz="4400" b="1" cap="none" baseline="0">
                <a:solidFill>
                  <a:schemeClr val="bg1"/>
                </a:solidFill>
              </a:defRPr>
            </a:lvl1pPr>
          </a:lstStyle>
          <a:p>
            <a:r>
              <a:rPr lang="en-US" smtClean="0"/>
              <a:t>Click to edit Master title style</a:t>
            </a:r>
            <a:endParaRPr/>
          </a:p>
        </p:txBody>
      </p:sp>
      <p:sp>
        <p:nvSpPr>
          <p:cNvPr id="3" name="Text Placeholder 2"/>
          <p:cNvSpPr>
            <a:spLocks noGrp="1"/>
          </p:cNvSpPr>
          <p:nvPr>
            <p:ph type="body" idx="1"/>
          </p:nvPr>
        </p:nvSpPr>
        <p:spPr>
          <a:xfrm>
            <a:off x="779463" y="3950354"/>
            <a:ext cx="7583487" cy="1500187"/>
          </a:xfrm>
        </p:spPr>
        <p:txBody>
          <a:bodyPr anchor="t" anchorCtr="0"/>
          <a:lstStyle>
            <a:lvl1pPr marL="0" indent="0" algn="l">
              <a:spcBef>
                <a:spcPts val="600"/>
              </a:spcBef>
              <a:buNone/>
              <a:defRPr sz="20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2295D47-465E-4A05-802B-049480555B6D}" type="datetime1">
              <a:rPr lang="en-US" smtClean="0"/>
              <a:pPr/>
              <a:t>10/31/17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D20DFC-E2D5-4BD6-B744-D8DEEAB5F7C2}" type="slidenum">
              <a:rPr lang="en-US" smtClean="0"/>
              <a:pPr/>
              <a:t>‹#›</a:t>
            </a:fld>
            <a:endParaRPr lang="en-US" dirty="0"/>
          </a:p>
        </p:txBody>
      </p:sp>
      <p:sp>
        <p:nvSpPr>
          <p:cNvPr id="9" name="Rounded Rectangle 16"/>
          <p:cNvSpPr/>
          <p:nvPr userDrawn="1"/>
        </p:nvSpPr>
        <p:spPr>
          <a:xfrm rot="900000">
            <a:off x="-57216" y="-1017685"/>
            <a:ext cx="7411427" cy="3438177"/>
          </a:xfrm>
          <a:custGeom>
            <a:avLst/>
            <a:gdLst/>
            <a:ahLst/>
            <a:cxnLst/>
            <a:rect l="l" t="t" r="r" b="b"/>
            <a:pathLst>
              <a:path w="7411427" h="3438177">
                <a:moveTo>
                  <a:pt x="0" y="1985886"/>
                </a:moveTo>
                <a:lnTo>
                  <a:pt x="7411427" y="0"/>
                </a:lnTo>
                <a:lnTo>
                  <a:pt x="7411427" y="3356087"/>
                </a:lnTo>
                <a:cubicBezTo>
                  <a:pt x="7411427" y="3401424"/>
                  <a:pt x="7374674" y="3438177"/>
                  <a:pt x="7329337" y="3438177"/>
                </a:cubicBezTo>
                <a:lnTo>
                  <a:pt x="389140" y="3438177"/>
                </a:lnTo>
                <a:close/>
              </a:path>
            </a:pathLst>
          </a:custGeom>
          <a:solidFill>
            <a:schemeClr val="bg1">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ounded Rectangle 17"/>
          <p:cNvSpPr/>
          <p:nvPr userDrawn="1"/>
        </p:nvSpPr>
        <p:spPr>
          <a:xfrm rot="900000">
            <a:off x="-776641" y="2417820"/>
            <a:ext cx="6998365" cy="5080081"/>
          </a:xfrm>
          <a:custGeom>
            <a:avLst/>
            <a:gdLst/>
            <a:ahLst/>
            <a:cxnLst/>
            <a:rect l="l" t="t" r="r" b="b"/>
            <a:pathLst>
              <a:path w="6998365" h="5080081">
                <a:moveTo>
                  <a:pt x="0" y="0"/>
                </a:moveTo>
                <a:lnTo>
                  <a:pt x="6916275" y="0"/>
                </a:lnTo>
                <a:cubicBezTo>
                  <a:pt x="6961612" y="0"/>
                  <a:pt x="6998365" y="36753"/>
                  <a:pt x="6998365" y="82090"/>
                </a:cubicBezTo>
                <a:lnTo>
                  <a:pt x="6998365" y="3569608"/>
                </a:lnTo>
                <a:lnTo>
                  <a:pt x="1361203" y="5080081"/>
                </a:ln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ounded Rectangle 18"/>
          <p:cNvSpPr/>
          <p:nvPr userDrawn="1"/>
        </p:nvSpPr>
        <p:spPr>
          <a:xfrm rot="900000">
            <a:off x="6338067" y="3775812"/>
            <a:ext cx="3102275" cy="3544033"/>
          </a:xfrm>
          <a:custGeom>
            <a:avLst/>
            <a:gdLst/>
            <a:ahLst/>
            <a:cxnLst/>
            <a:rect l="l" t="t" r="r" b="b"/>
            <a:pathLst>
              <a:path w="3102275" h="3544033">
                <a:moveTo>
                  <a:pt x="50137" y="6451"/>
                </a:moveTo>
                <a:cubicBezTo>
                  <a:pt x="59958" y="2297"/>
                  <a:pt x="70756" y="0"/>
                  <a:pt x="82090" y="0"/>
                </a:cubicBezTo>
                <a:lnTo>
                  <a:pt x="2375388" y="0"/>
                </a:lnTo>
                <a:lnTo>
                  <a:pt x="3102275" y="2712781"/>
                </a:lnTo>
                <a:lnTo>
                  <a:pt x="0" y="3544033"/>
                </a:lnTo>
                <a:lnTo>
                  <a:pt x="0" y="82090"/>
                </a:lnTo>
                <a:cubicBezTo>
                  <a:pt x="0" y="48087"/>
                  <a:pt x="20673" y="18913"/>
                  <a:pt x="50137" y="6451"/>
                </a:cubicBezTo>
                <a:close/>
              </a:path>
            </a:pathLst>
          </a:custGeom>
          <a:solidFill>
            <a:schemeClr val="bg1">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ounded Rectangle 19"/>
          <p:cNvSpPr/>
          <p:nvPr userDrawn="1"/>
        </p:nvSpPr>
        <p:spPr>
          <a:xfrm rot="900000">
            <a:off x="7327879" y="-104312"/>
            <a:ext cx="2350627" cy="3820866"/>
          </a:xfrm>
          <a:custGeom>
            <a:avLst/>
            <a:gdLst/>
            <a:ahLst/>
            <a:cxnLst/>
            <a:rect l="l" t="t" r="r" b="b"/>
            <a:pathLst>
              <a:path w="2350627" h="3820866">
                <a:moveTo>
                  <a:pt x="1" y="355523"/>
                </a:moveTo>
                <a:lnTo>
                  <a:pt x="1326829" y="0"/>
                </a:lnTo>
                <a:lnTo>
                  <a:pt x="2350627" y="3820866"/>
                </a:lnTo>
                <a:lnTo>
                  <a:pt x="82091" y="3820866"/>
                </a:lnTo>
                <a:cubicBezTo>
                  <a:pt x="36754" y="3820866"/>
                  <a:pt x="1" y="3784113"/>
                  <a:pt x="0" y="3738776"/>
                </a:cubicBezTo>
                <a:close/>
              </a:path>
            </a:pathLst>
          </a:custGeom>
          <a:solidFill>
            <a:schemeClr val="bg1">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779462"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688541"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64791DB0-D703-40B5-AE3D-532AFE0356D1}" type="datetime1">
              <a:rPr lang="en-US" smtClean="0"/>
              <a:pPr/>
              <a:t>10/31/17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D20DFC-E2D5-4BD6-B744-D8DEEAB5F7C2}" type="slidenum">
              <a:rPr lang="en-US" smtClean="0"/>
              <a:pPr/>
              <a:t>‹#›</a:t>
            </a:fld>
            <a:endParaRPr lang="en-US" dirty="0"/>
          </a:p>
        </p:txBody>
      </p:sp>
      <p:sp>
        <p:nvSpPr>
          <p:cNvPr id="10" name="Rounded Rectangle 16"/>
          <p:cNvSpPr/>
          <p:nvPr userDrawn="1"/>
        </p:nvSpPr>
        <p:spPr>
          <a:xfrm rot="20707748">
            <a:off x="-883225" y="-625990"/>
            <a:ext cx="7439907" cy="7344599"/>
          </a:xfrm>
          <a:custGeom>
            <a:avLst/>
            <a:gdLst/>
            <a:ahLst/>
            <a:cxnLst/>
            <a:rect l="l" t="t" r="r" b="b"/>
            <a:pathLst>
              <a:path w="7439907" h="7344599">
                <a:moveTo>
                  <a:pt x="1760047" y="0"/>
                </a:moveTo>
                <a:lnTo>
                  <a:pt x="7439906" y="1508202"/>
                </a:lnTo>
                <a:lnTo>
                  <a:pt x="7439907" y="7262509"/>
                </a:lnTo>
                <a:cubicBezTo>
                  <a:pt x="7439906" y="7307846"/>
                  <a:pt x="7403153" y="7344599"/>
                  <a:pt x="7357816" y="7344599"/>
                </a:cubicBezTo>
                <a:lnTo>
                  <a:pt x="2697558" y="7344599"/>
                </a:lnTo>
                <a:lnTo>
                  <a:pt x="0" y="6628303"/>
                </a:lnTo>
                <a:close/>
              </a:path>
            </a:pathLst>
          </a:custGeom>
          <a:solidFill>
            <a:schemeClr val="bg1">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ounded Rectangle 17"/>
          <p:cNvSpPr/>
          <p:nvPr userDrawn="1"/>
        </p:nvSpPr>
        <p:spPr>
          <a:xfrm rot="20707748">
            <a:off x="3237537" y="6275496"/>
            <a:ext cx="4387395" cy="1165008"/>
          </a:xfrm>
          <a:custGeom>
            <a:avLst/>
            <a:gdLst/>
            <a:ahLst/>
            <a:cxnLst/>
            <a:rect l="l" t="t" r="r" b="b"/>
            <a:pathLst>
              <a:path w="4387395" h="1165008">
                <a:moveTo>
                  <a:pt x="4337258" y="6451"/>
                </a:moveTo>
                <a:cubicBezTo>
                  <a:pt x="4366722" y="18913"/>
                  <a:pt x="4387395" y="48087"/>
                  <a:pt x="4387395" y="82090"/>
                </a:cubicBezTo>
                <a:lnTo>
                  <a:pt x="4387395" y="1165008"/>
                </a:lnTo>
                <a:lnTo>
                  <a:pt x="0" y="0"/>
                </a:lnTo>
                <a:lnTo>
                  <a:pt x="4305305" y="0"/>
                </a:lnTo>
                <a:cubicBezTo>
                  <a:pt x="4316639" y="0"/>
                  <a:pt x="4327437" y="2297"/>
                  <a:pt x="4337258" y="6451"/>
                </a:cubicBezTo>
                <a:close/>
              </a:path>
            </a:pathLst>
          </a:custGeom>
          <a:solidFill>
            <a:schemeClr val="bg1">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ounded Rectangle 18"/>
          <p:cNvSpPr/>
          <p:nvPr userDrawn="1"/>
        </p:nvSpPr>
        <p:spPr>
          <a:xfrm rot="20707748">
            <a:off x="7660698" y="5462349"/>
            <a:ext cx="1709024" cy="1536003"/>
          </a:xfrm>
          <a:custGeom>
            <a:avLst/>
            <a:gdLst/>
            <a:ahLst/>
            <a:cxnLst/>
            <a:rect l="l" t="t" r="r" b="b"/>
            <a:pathLst>
              <a:path w="1709024" h="1536003">
                <a:moveTo>
                  <a:pt x="1709024" y="0"/>
                </a:moveTo>
                <a:lnTo>
                  <a:pt x="1301161" y="1536003"/>
                </a:lnTo>
                <a:lnTo>
                  <a:pt x="0" y="1190500"/>
                </a:lnTo>
                <a:lnTo>
                  <a:pt x="0" y="82090"/>
                </a:lnTo>
                <a:cubicBezTo>
                  <a:pt x="0" y="36753"/>
                  <a:pt x="36753" y="0"/>
                  <a:pt x="82090" y="0"/>
                </a:cubicBezTo>
                <a:close/>
              </a:path>
            </a:pathLst>
          </a:custGeom>
          <a:solidFill>
            <a:schemeClr val="bg1">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ounded Rectangle 19"/>
          <p:cNvSpPr/>
          <p:nvPr userDrawn="1"/>
        </p:nvSpPr>
        <p:spPr>
          <a:xfrm rot="20707748">
            <a:off x="6667944" y="-490547"/>
            <a:ext cx="3064333" cy="5811872"/>
          </a:xfrm>
          <a:custGeom>
            <a:avLst/>
            <a:gdLst/>
            <a:ahLst/>
            <a:cxnLst/>
            <a:rect l="l" t="t" r="r" b="b"/>
            <a:pathLst>
              <a:path w="3064333" h="5811872">
                <a:moveTo>
                  <a:pt x="0" y="0"/>
                </a:moveTo>
                <a:lnTo>
                  <a:pt x="3064333" y="813688"/>
                </a:lnTo>
                <a:lnTo>
                  <a:pt x="1737140" y="5811872"/>
                </a:lnTo>
                <a:lnTo>
                  <a:pt x="82090" y="5811872"/>
                </a:lnTo>
                <a:cubicBezTo>
                  <a:pt x="36753" y="5811872"/>
                  <a:pt x="0" y="5775119"/>
                  <a:pt x="0" y="5729782"/>
                </a:cubicBez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4" name="Picture 13"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a:xfrm>
            <a:off x="779463" y="381000"/>
            <a:ext cx="7583487" cy="1044388"/>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779463" y="1438835"/>
            <a:ext cx="3657600" cy="789828"/>
          </a:xfrm>
        </p:spPr>
        <p:txBody>
          <a:bodyPr anchor="b">
            <a:noAutofit/>
          </a:bodyPr>
          <a:lstStyle>
            <a:lvl1pPr marL="0" indent="0" algn="ctr">
              <a:lnSpc>
                <a:spcPts val="3000"/>
              </a:lnSpc>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79463" y="2362199"/>
            <a:ext cx="3657600" cy="368617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05350" y="1438835"/>
            <a:ext cx="3657600" cy="789828"/>
          </a:xfrm>
        </p:spPr>
        <p:txBody>
          <a:bodyPr anchor="b">
            <a:noAutofit/>
          </a:bodyPr>
          <a:lstStyle>
            <a:lvl1pPr marL="0" indent="0" algn="ctr">
              <a:lnSpc>
                <a:spcPts val="3000"/>
              </a:lnSpc>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05350" y="2362199"/>
            <a:ext cx="3657600" cy="368617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0F48C029-2200-4EB8-BDE8-5EE0E23571A6}" type="datetime1">
              <a:rPr lang="en-US" smtClean="0"/>
              <a:pPr/>
              <a:t>10/31/17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AD20DFC-E2D5-4BD6-B744-D8DEEAB5F7C2}" type="slidenum">
              <a:rPr lang="en-US" smtClean="0"/>
              <a:pPr/>
              <a:t>‹#›</a:t>
            </a:fld>
            <a:endParaRPr lang="en-US" dirty="0"/>
          </a:p>
        </p:txBody>
      </p:sp>
      <p:cxnSp>
        <p:nvCxnSpPr>
          <p:cNvPr id="12" name="Straight Connector 11"/>
          <p:cNvCxnSpPr/>
          <p:nvPr/>
        </p:nvCxnSpPr>
        <p:spPr>
          <a:xfrm>
            <a:off x="874059" y="2286000"/>
            <a:ext cx="3563003"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815840" y="2286000"/>
            <a:ext cx="3566160"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874059" y="2286000"/>
            <a:ext cx="3563003"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4815840" y="2286000"/>
            <a:ext cx="3566160"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7" name="Rounded Rectangle 52"/>
          <p:cNvSpPr/>
          <p:nvPr userDrawn="1"/>
        </p:nvSpPr>
        <p:spPr>
          <a:xfrm rot="20707748">
            <a:off x="-883225" y="-625990"/>
            <a:ext cx="7439907" cy="7344599"/>
          </a:xfrm>
          <a:custGeom>
            <a:avLst/>
            <a:gdLst/>
            <a:ahLst/>
            <a:cxnLst/>
            <a:rect l="l" t="t" r="r" b="b"/>
            <a:pathLst>
              <a:path w="7439907" h="7344599">
                <a:moveTo>
                  <a:pt x="1760047" y="0"/>
                </a:moveTo>
                <a:lnTo>
                  <a:pt x="7439906" y="1508202"/>
                </a:lnTo>
                <a:lnTo>
                  <a:pt x="7439907" y="7262509"/>
                </a:lnTo>
                <a:cubicBezTo>
                  <a:pt x="7439906" y="7307846"/>
                  <a:pt x="7403153" y="7344599"/>
                  <a:pt x="7357816" y="7344599"/>
                </a:cubicBezTo>
                <a:lnTo>
                  <a:pt x="2697558" y="7344599"/>
                </a:lnTo>
                <a:lnTo>
                  <a:pt x="0" y="6628303"/>
                </a:lnTo>
                <a:close/>
              </a:path>
            </a:pathLst>
          </a:custGeom>
          <a:solidFill>
            <a:schemeClr val="bg1">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ounded Rectangle 53"/>
          <p:cNvSpPr/>
          <p:nvPr userDrawn="1"/>
        </p:nvSpPr>
        <p:spPr>
          <a:xfrm rot="20707748">
            <a:off x="3237537" y="6275496"/>
            <a:ext cx="4387395" cy="1165008"/>
          </a:xfrm>
          <a:custGeom>
            <a:avLst/>
            <a:gdLst/>
            <a:ahLst/>
            <a:cxnLst/>
            <a:rect l="l" t="t" r="r" b="b"/>
            <a:pathLst>
              <a:path w="4387395" h="1165008">
                <a:moveTo>
                  <a:pt x="4337258" y="6451"/>
                </a:moveTo>
                <a:cubicBezTo>
                  <a:pt x="4366722" y="18913"/>
                  <a:pt x="4387395" y="48087"/>
                  <a:pt x="4387395" y="82090"/>
                </a:cubicBezTo>
                <a:lnTo>
                  <a:pt x="4387395" y="1165008"/>
                </a:lnTo>
                <a:lnTo>
                  <a:pt x="0" y="0"/>
                </a:lnTo>
                <a:lnTo>
                  <a:pt x="4305305" y="0"/>
                </a:lnTo>
                <a:cubicBezTo>
                  <a:pt x="4316639" y="0"/>
                  <a:pt x="4327437" y="2297"/>
                  <a:pt x="4337258" y="6451"/>
                </a:cubicBezTo>
                <a:close/>
              </a:path>
            </a:pathLst>
          </a:custGeom>
          <a:solidFill>
            <a:schemeClr val="bg1">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ounded Rectangle 54"/>
          <p:cNvSpPr/>
          <p:nvPr userDrawn="1"/>
        </p:nvSpPr>
        <p:spPr>
          <a:xfrm rot="20707748">
            <a:off x="7660698" y="5462349"/>
            <a:ext cx="1709024" cy="1536003"/>
          </a:xfrm>
          <a:custGeom>
            <a:avLst/>
            <a:gdLst/>
            <a:ahLst/>
            <a:cxnLst/>
            <a:rect l="l" t="t" r="r" b="b"/>
            <a:pathLst>
              <a:path w="1709024" h="1536003">
                <a:moveTo>
                  <a:pt x="1709024" y="0"/>
                </a:moveTo>
                <a:lnTo>
                  <a:pt x="1301161" y="1536003"/>
                </a:lnTo>
                <a:lnTo>
                  <a:pt x="0" y="1190500"/>
                </a:lnTo>
                <a:lnTo>
                  <a:pt x="0" y="82090"/>
                </a:lnTo>
                <a:cubicBezTo>
                  <a:pt x="0" y="36753"/>
                  <a:pt x="36753" y="0"/>
                  <a:pt x="82090" y="0"/>
                </a:cubicBezTo>
                <a:close/>
              </a:path>
            </a:pathLst>
          </a:custGeom>
          <a:solidFill>
            <a:schemeClr val="bg1">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ounded Rectangle 55"/>
          <p:cNvSpPr/>
          <p:nvPr userDrawn="1"/>
        </p:nvSpPr>
        <p:spPr>
          <a:xfrm rot="20707748">
            <a:off x="6667944" y="-490547"/>
            <a:ext cx="3064333" cy="5811872"/>
          </a:xfrm>
          <a:custGeom>
            <a:avLst/>
            <a:gdLst/>
            <a:ahLst/>
            <a:cxnLst/>
            <a:rect l="l" t="t" r="r" b="b"/>
            <a:pathLst>
              <a:path w="3064333" h="5811872">
                <a:moveTo>
                  <a:pt x="0" y="0"/>
                </a:moveTo>
                <a:lnTo>
                  <a:pt x="3064333" y="813688"/>
                </a:lnTo>
                <a:lnTo>
                  <a:pt x="1737140" y="5811872"/>
                </a:lnTo>
                <a:lnTo>
                  <a:pt x="82090" y="5811872"/>
                </a:lnTo>
                <a:cubicBezTo>
                  <a:pt x="36753" y="5811872"/>
                  <a:pt x="0" y="5775119"/>
                  <a:pt x="0" y="5729782"/>
                </a:cubicBez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779462" y="1828801"/>
            <a:ext cx="7585076"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4EC5816F-D43D-40D1-9B38-E1A2C18F0972}" type="datetime1">
              <a:rPr lang="en-US" smtClean="0"/>
              <a:pPr/>
              <a:t>10/31/17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D20DFC-E2D5-4BD6-B744-D8DEEAB5F7C2}" type="slidenum">
              <a:rPr lang="en-US" smtClean="0"/>
              <a:pPr/>
              <a:t>‹#›</a:t>
            </a:fld>
            <a:endParaRPr lang="en-US" dirty="0"/>
          </a:p>
        </p:txBody>
      </p:sp>
      <p:sp>
        <p:nvSpPr>
          <p:cNvPr id="10" name="Content Placeholder 2"/>
          <p:cNvSpPr>
            <a:spLocks noGrp="1"/>
          </p:cNvSpPr>
          <p:nvPr>
            <p:ph sz="half" idx="13"/>
          </p:nvPr>
        </p:nvSpPr>
        <p:spPr>
          <a:xfrm>
            <a:off x="779462" y="3991816"/>
            <a:ext cx="7585076"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71095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4EC5816F-D43D-40D1-9B38-E1A2C18F0972}" type="datetime1">
              <a:rPr lang="en-US" smtClean="0"/>
              <a:pPr/>
              <a:t>10/31/17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D20DFC-E2D5-4BD6-B744-D8DEEAB5F7C2}" type="slidenum">
              <a:rPr lang="en-US" smtClean="0"/>
              <a:pPr/>
              <a:t>‹#›</a:t>
            </a:fld>
            <a:endParaRPr lang="en-US" dirty="0"/>
          </a:p>
        </p:txBody>
      </p:sp>
      <p:sp>
        <p:nvSpPr>
          <p:cNvPr id="10" name="Content Placeholder 2"/>
          <p:cNvSpPr>
            <a:spLocks noGrp="1"/>
          </p:cNvSpPr>
          <p:nvPr>
            <p:ph sz="half" idx="13"/>
          </p:nvPr>
        </p:nvSpPr>
        <p:spPr>
          <a:xfrm>
            <a:off x="471095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1" name="Content Placeholder 2"/>
          <p:cNvSpPr>
            <a:spLocks noGrp="1"/>
          </p:cNvSpPr>
          <p:nvPr>
            <p:ph sz="half" idx="14"/>
          </p:nvPr>
        </p:nvSpPr>
        <p:spPr>
          <a:xfrm>
            <a:off x="779462"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5" name="Date Placeholder 4"/>
          <p:cNvSpPr>
            <a:spLocks noGrp="1"/>
          </p:cNvSpPr>
          <p:nvPr>
            <p:ph type="dt" sz="half" idx="10"/>
          </p:nvPr>
        </p:nvSpPr>
        <p:spPr/>
        <p:txBody>
          <a:bodyPr/>
          <a:lstStyle/>
          <a:p>
            <a:fld id="{4EC5816F-D43D-40D1-9B38-E1A2C18F0972}" type="datetime1">
              <a:rPr lang="en-US" smtClean="0"/>
              <a:pPr/>
              <a:t>10/31/17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D20DFC-E2D5-4BD6-B744-D8DEEAB5F7C2}" type="slidenum">
              <a:rPr lang="en-US" smtClean="0"/>
              <a:pPr/>
              <a:t>‹#›</a:t>
            </a:fld>
            <a:endParaRPr lang="en-US" dirty="0"/>
          </a:p>
        </p:txBody>
      </p:sp>
      <p:sp>
        <p:nvSpPr>
          <p:cNvPr id="12" name="Content Placeholder 2"/>
          <p:cNvSpPr>
            <a:spLocks noGrp="1"/>
          </p:cNvSpPr>
          <p:nvPr>
            <p:ph sz="half" idx="14"/>
          </p:nvPr>
        </p:nvSpPr>
        <p:spPr>
          <a:xfrm>
            <a:off x="77946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3" name="Content Placeholder 2"/>
          <p:cNvSpPr>
            <a:spLocks noGrp="1"/>
          </p:cNvSpPr>
          <p:nvPr>
            <p:ph sz="half" idx="15"/>
          </p:nvPr>
        </p:nvSpPr>
        <p:spPr>
          <a:xfrm>
            <a:off x="77946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4" name="Content Placeholder 2"/>
          <p:cNvSpPr>
            <a:spLocks noGrp="1"/>
          </p:cNvSpPr>
          <p:nvPr>
            <p:ph sz="half" idx="1"/>
          </p:nvPr>
        </p:nvSpPr>
        <p:spPr>
          <a:xfrm>
            <a:off x="471095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5" name="Content Placeholder 2"/>
          <p:cNvSpPr>
            <a:spLocks noGrp="1"/>
          </p:cNvSpPr>
          <p:nvPr>
            <p:ph sz="half" idx="13"/>
          </p:nvPr>
        </p:nvSpPr>
        <p:spPr>
          <a:xfrm>
            <a:off x="471095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07E45A1C-C0DD-4ED6-B23E-A9D2DD110058}" type="datetime1">
              <a:rPr lang="en-US" smtClean="0"/>
              <a:pPr/>
              <a:t>10/31/17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AD20DFC-E2D5-4BD6-B744-D8DEEAB5F7C2}" type="slidenum">
              <a:rPr lang="en-US" smtClean="0"/>
              <a:pPr/>
              <a:t>‹#›</a:t>
            </a:fld>
            <a:endParaRPr lang="en-US" dirty="0"/>
          </a:p>
        </p:txBody>
      </p:sp>
      <p:sp>
        <p:nvSpPr>
          <p:cNvPr id="7" name="Rounded Rectangle 20"/>
          <p:cNvSpPr/>
          <p:nvPr userDrawn="1"/>
        </p:nvSpPr>
        <p:spPr>
          <a:xfrm rot="907748">
            <a:off x="-865440" y="850599"/>
            <a:ext cx="3615441" cy="6151724"/>
          </a:xfrm>
          <a:custGeom>
            <a:avLst/>
            <a:gdLst/>
            <a:ahLst/>
            <a:cxnLst/>
            <a:rect l="l" t="t" r="r" b="b"/>
            <a:pathLst>
              <a:path w="3615441" h="6151724">
                <a:moveTo>
                  <a:pt x="0" y="0"/>
                </a:moveTo>
                <a:lnTo>
                  <a:pt x="3533351" y="0"/>
                </a:lnTo>
                <a:cubicBezTo>
                  <a:pt x="3578688" y="0"/>
                  <a:pt x="3615441" y="36753"/>
                  <a:pt x="3615441" y="82090"/>
                </a:cubicBezTo>
                <a:lnTo>
                  <a:pt x="3615441" y="5623909"/>
                </a:lnTo>
                <a:lnTo>
                  <a:pt x="1663219" y="6151724"/>
                </a:lnTo>
                <a:close/>
              </a:path>
            </a:pathLst>
          </a:custGeom>
          <a:solidFill>
            <a:schemeClr val="bg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ounded Rectangle 21"/>
          <p:cNvSpPr/>
          <p:nvPr userDrawn="1"/>
        </p:nvSpPr>
        <p:spPr>
          <a:xfrm rot="907748">
            <a:off x="17749" y="-511509"/>
            <a:ext cx="3735394" cy="1387781"/>
          </a:xfrm>
          <a:custGeom>
            <a:avLst/>
            <a:gdLst/>
            <a:ahLst/>
            <a:cxnLst/>
            <a:rect l="l" t="t" r="r" b="b"/>
            <a:pathLst>
              <a:path w="3735394" h="1387781">
                <a:moveTo>
                  <a:pt x="0" y="1009924"/>
                </a:moveTo>
                <a:lnTo>
                  <a:pt x="3735394" y="0"/>
                </a:lnTo>
                <a:lnTo>
                  <a:pt x="3735394" y="1305691"/>
                </a:lnTo>
                <a:cubicBezTo>
                  <a:pt x="3735394" y="1351028"/>
                  <a:pt x="3698641" y="1387781"/>
                  <a:pt x="3653304" y="1387781"/>
                </a:cubicBezTo>
                <a:lnTo>
                  <a:pt x="102160" y="1387781"/>
                </a:lnTo>
                <a:close/>
              </a:path>
            </a:pathLst>
          </a:custGeom>
          <a:solidFill>
            <a:schemeClr val="bg1">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ounded Rectangle 22"/>
          <p:cNvSpPr/>
          <p:nvPr userDrawn="1"/>
        </p:nvSpPr>
        <p:spPr>
          <a:xfrm rot="907748">
            <a:off x="2146801" y="6590199"/>
            <a:ext cx="1981025" cy="535602"/>
          </a:xfrm>
          <a:custGeom>
            <a:avLst/>
            <a:gdLst/>
            <a:ahLst/>
            <a:cxnLst/>
            <a:rect l="l" t="t" r="r" b="b"/>
            <a:pathLst>
              <a:path w="1981025" h="535602">
                <a:moveTo>
                  <a:pt x="50137" y="6451"/>
                </a:moveTo>
                <a:cubicBezTo>
                  <a:pt x="59958" y="2297"/>
                  <a:pt x="70756" y="0"/>
                  <a:pt x="82090" y="0"/>
                </a:cubicBezTo>
                <a:lnTo>
                  <a:pt x="1981025" y="0"/>
                </a:lnTo>
                <a:lnTo>
                  <a:pt x="0" y="535602"/>
                </a:lnTo>
                <a:lnTo>
                  <a:pt x="0" y="82090"/>
                </a:lnTo>
                <a:cubicBezTo>
                  <a:pt x="0" y="48087"/>
                  <a:pt x="20674" y="18913"/>
                  <a:pt x="50137" y="6451"/>
                </a:cubicBezTo>
                <a:close/>
              </a:path>
            </a:pathLst>
          </a:custGeom>
          <a:solidFill>
            <a:schemeClr val="bg1">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ounded Rectangle 23"/>
          <p:cNvSpPr/>
          <p:nvPr userDrawn="1"/>
        </p:nvSpPr>
        <p:spPr>
          <a:xfrm rot="907748">
            <a:off x="3185141" y="-553633"/>
            <a:ext cx="6782931" cy="7826540"/>
          </a:xfrm>
          <a:custGeom>
            <a:avLst/>
            <a:gdLst/>
            <a:ahLst/>
            <a:cxnLst/>
            <a:rect l="l" t="t" r="r" b="b"/>
            <a:pathLst>
              <a:path w="6782931" h="7826540">
                <a:moveTo>
                  <a:pt x="0" y="1349945"/>
                </a:moveTo>
                <a:lnTo>
                  <a:pt x="4993024" y="0"/>
                </a:lnTo>
                <a:lnTo>
                  <a:pt x="6782931" y="6620302"/>
                </a:lnTo>
                <a:lnTo>
                  <a:pt x="2321435" y="7826540"/>
                </a:lnTo>
                <a:lnTo>
                  <a:pt x="82090" y="7826540"/>
                </a:lnTo>
                <a:cubicBezTo>
                  <a:pt x="36753" y="7826540"/>
                  <a:pt x="0" y="7789787"/>
                  <a:pt x="0" y="7744450"/>
                </a:cubicBezTo>
                <a:close/>
              </a:path>
            </a:pathLst>
          </a:custGeom>
          <a:solidFill>
            <a:schemeClr val="bg1">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ound Diagonal Corner Rectangle 7"/>
          <p:cNvSpPr/>
          <p:nvPr/>
        </p:nvSpPr>
        <p:spPr>
          <a:xfrm>
            <a:off x="189707" y="189707"/>
            <a:ext cx="8764587" cy="6478587"/>
          </a:xfrm>
          <a:prstGeom prst="round2DiagRect">
            <a:avLst>
              <a:gd name="adj1" fmla="val 9416"/>
              <a:gd name="adj2" fmla="val 0"/>
            </a:avLst>
          </a:prstGeom>
          <a:gradFill>
            <a:gsLst>
              <a:gs pos="17000">
                <a:schemeClr val="bg2"/>
              </a:gs>
              <a:gs pos="100000">
                <a:schemeClr val="tx2"/>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Placeholder 1"/>
          <p:cNvSpPr>
            <a:spLocks noGrp="1"/>
          </p:cNvSpPr>
          <p:nvPr>
            <p:ph type="title"/>
          </p:nvPr>
        </p:nvSpPr>
        <p:spPr>
          <a:xfrm>
            <a:off x="779463" y="381000"/>
            <a:ext cx="7583487" cy="1044388"/>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779463" y="1828800"/>
            <a:ext cx="7583487" cy="420893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381000" y="6288741"/>
            <a:ext cx="1887537" cy="365125"/>
          </a:xfrm>
          <a:prstGeom prst="rect">
            <a:avLst/>
          </a:prstGeom>
        </p:spPr>
        <p:txBody>
          <a:bodyPr vert="horz" lIns="91440" tIns="45720" rIns="91440" bIns="45720" rtlCol="0" anchor="ctr"/>
          <a:lstStyle>
            <a:lvl1pPr algn="l">
              <a:defRPr sz="1200">
                <a:solidFill>
                  <a:schemeClr val="bg2"/>
                </a:solidFill>
              </a:defRPr>
            </a:lvl1pPr>
          </a:lstStyle>
          <a:p>
            <a:fld id="{4EC5816F-D43D-40D1-9B38-E1A2C18F0972}" type="datetime1">
              <a:rPr lang="en-US" smtClean="0"/>
              <a:pPr/>
              <a:t>10/31/17</a:t>
            </a:fld>
            <a:endParaRPr lang="en-US" dirty="0"/>
          </a:p>
        </p:txBody>
      </p:sp>
      <p:sp>
        <p:nvSpPr>
          <p:cNvPr id="5" name="Footer Placeholder 4"/>
          <p:cNvSpPr>
            <a:spLocks noGrp="1"/>
          </p:cNvSpPr>
          <p:nvPr>
            <p:ph type="ftr" sz="quarter" idx="3"/>
          </p:nvPr>
        </p:nvSpPr>
        <p:spPr>
          <a:xfrm>
            <a:off x="3304615" y="6288741"/>
            <a:ext cx="5238750" cy="365125"/>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6" name="Slide Number Placeholder 5"/>
          <p:cNvSpPr>
            <a:spLocks noGrp="1"/>
          </p:cNvSpPr>
          <p:nvPr>
            <p:ph type="sldNum" sz="quarter" idx="4"/>
          </p:nvPr>
        </p:nvSpPr>
        <p:spPr>
          <a:xfrm>
            <a:off x="8404411" y="219635"/>
            <a:ext cx="493059" cy="365125"/>
          </a:xfrm>
          <a:prstGeom prst="rect">
            <a:avLst/>
          </a:prstGeom>
        </p:spPr>
        <p:txBody>
          <a:bodyPr vert="horz" lIns="91440" tIns="45720" rIns="91440" bIns="45720" rtlCol="0" anchor="ctr"/>
          <a:lstStyle>
            <a:lvl1pPr algn="r">
              <a:defRPr sz="1200">
                <a:solidFill>
                  <a:schemeClr val="tx2"/>
                </a:solidFill>
              </a:defRPr>
            </a:lvl1pPr>
          </a:lstStyle>
          <a:p>
            <a:fld id="{1AD20DFC-E2D5-4BD6-B744-D8DEEAB5F7C2}"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7" r:id="rId14"/>
    <p:sldLayoutId id="2147483728" r:id="rId15"/>
    <p:sldLayoutId id="2147483729" r:id="rId16"/>
  </p:sldLayoutIdLst>
  <p:hf sldNum="0" hdr="0" ftr="0" dt="0"/>
  <p:txStyles>
    <p:titleStyle>
      <a:lvl1pPr algn="l" defTabSz="914400" rtl="0" eaLnBrk="1" latinLnBrk="0" hangingPunct="1">
        <a:spcBef>
          <a:spcPct val="0"/>
        </a:spcBef>
        <a:buNone/>
        <a:defRPr sz="3800" kern="1200">
          <a:solidFill>
            <a:schemeClr val="bg1"/>
          </a:solidFill>
          <a:latin typeface="+mj-lt"/>
          <a:ea typeface="+mj-ea"/>
          <a:cs typeface="+mj-cs"/>
        </a:defRPr>
      </a:lvl1pPr>
    </p:titleStyle>
    <p:bodyStyle>
      <a:lvl1pPr marL="282575" indent="-282575" algn="l" defTabSz="914400" rtl="0" eaLnBrk="1" latinLnBrk="0" hangingPunct="1">
        <a:spcBef>
          <a:spcPts val="2000"/>
        </a:spcBef>
        <a:buFont typeface="Wingdings 2" pitchFamily="18" charset="2"/>
        <a:buChar char=""/>
        <a:defRPr sz="2200" kern="1200">
          <a:solidFill>
            <a:schemeClr val="bg1"/>
          </a:solidFill>
          <a:latin typeface="+mn-lt"/>
          <a:ea typeface="+mn-ea"/>
          <a:cs typeface="+mn-cs"/>
        </a:defRPr>
      </a:lvl1pPr>
      <a:lvl2pPr marL="577850" indent="-295275" algn="l" defTabSz="914400" rtl="0" eaLnBrk="1" latinLnBrk="0" hangingPunct="1">
        <a:spcBef>
          <a:spcPts val="600"/>
        </a:spcBef>
        <a:buFont typeface="Wingdings 2" pitchFamily="18" charset="2"/>
        <a:buChar char=""/>
        <a:defRPr sz="2000" kern="1200">
          <a:solidFill>
            <a:schemeClr val="bg1"/>
          </a:solidFill>
          <a:latin typeface="+mn-lt"/>
          <a:ea typeface="+mn-ea"/>
          <a:cs typeface="+mn-cs"/>
        </a:defRPr>
      </a:lvl2pPr>
      <a:lvl3pPr marL="86042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3pPr>
      <a:lvl4pPr marL="1143000"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4pPr>
      <a:lvl5pPr marL="142557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5pPr>
      <a:lvl6pPr marL="1711325"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6pPr>
      <a:lvl7pPr marL="2000250"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7pPr>
      <a:lvl8pPr marL="2290763"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8pPr>
      <a:lvl9pPr marL="2571750" indent="-288925" algn="l" defTabSz="914400" rtl="0" eaLnBrk="1" latinLnBrk="0" hangingPunct="1">
        <a:spcBef>
          <a:spcPct val="20000"/>
        </a:spcBef>
        <a:buFont typeface="Wingdings 2" pitchFamily="18" charset="2"/>
        <a:buChar char=""/>
        <a:defRPr lang="en-US" sz="1800" kern="1200" dirty="0">
          <a:solidFill>
            <a:schemeClr val="bg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9.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hyperlink" Target="http://www.eff.org/Mitchell"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image" Target="../media/image10.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9.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6251" y="2451100"/>
            <a:ext cx="8302624" cy="1470025"/>
          </a:xfrm>
        </p:spPr>
        <p:txBody>
          <a:bodyPr>
            <a:normAutofit fontScale="90000"/>
          </a:bodyPr>
          <a:lstStyle/>
          <a:p>
            <a:r>
              <a:rPr lang="en-US" sz="4900" dirty="0" smtClean="0">
                <a:latin typeface="Superclarendon Bold"/>
                <a:cs typeface="Superclarendon Bold"/>
              </a:rPr>
              <a:t>Defending Against </a:t>
            </a:r>
            <a:br>
              <a:rPr lang="en-US" sz="4900" dirty="0" smtClean="0">
                <a:latin typeface="Superclarendon Bold"/>
                <a:cs typeface="Superclarendon Bold"/>
              </a:rPr>
            </a:br>
            <a:r>
              <a:rPr lang="en-US" sz="4900" dirty="0" smtClean="0">
                <a:latin typeface="Superclarendon Bold"/>
                <a:cs typeface="Superclarendon Bold"/>
              </a:rPr>
              <a:t>the Digital Dragnet</a:t>
            </a:r>
            <a:endParaRPr lang="en-US" i="1" dirty="0">
              <a:latin typeface="Superclarendon Bold"/>
              <a:cs typeface="Superclarendon Bold"/>
            </a:endParaRPr>
          </a:p>
        </p:txBody>
      </p:sp>
      <p:sp>
        <p:nvSpPr>
          <p:cNvPr id="3" name="Subtitle 2"/>
          <p:cNvSpPr>
            <a:spLocks noGrp="1"/>
          </p:cNvSpPr>
          <p:nvPr>
            <p:ph type="subTitle" idx="1"/>
          </p:nvPr>
        </p:nvSpPr>
        <p:spPr>
          <a:xfrm>
            <a:off x="2016126" y="4587875"/>
            <a:ext cx="6762749" cy="1433232"/>
          </a:xfrm>
        </p:spPr>
        <p:txBody>
          <a:bodyPr>
            <a:normAutofit/>
          </a:bodyPr>
          <a:lstStyle/>
          <a:p>
            <a:r>
              <a:rPr lang="en-US" sz="2400" dirty="0" smtClean="0"/>
              <a:t>Stephanie Lacambra</a:t>
            </a:r>
          </a:p>
          <a:p>
            <a:r>
              <a:rPr lang="en-US" sz="2400" dirty="0" smtClean="0"/>
              <a:t>Criminal Defense Staff Attorney</a:t>
            </a:r>
          </a:p>
          <a:p>
            <a:r>
              <a:rPr lang="en-US" sz="2400" dirty="0" smtClean="0"/>
              <a:t>Electronic Frontier Foundation</a:t>
            </a:r>
          </a:p>
          <a:p>
            <a:endParaRPr lang="en-US" dirty="0"/>
          </a:p>
        </p:txBody>
      </p:sp>
      <p:pic>
        <p:nvPicPr>
          <p:cNvPr id="4" name="Picture 3" descr="eff-logo-plain-7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27875" y="494098"/>
            <a:ext cx="1508125" cy="1045958"/>
          </a:xfrm>
          <a:prstGeom prst="rect">
            <a:avLst/>
          </a:prstGeom>
        </p:spPr>
      </p:pic>
    </p:spTree>
    <p:extLst>
      <p:ext uri="{BB962C8B-B14F-4D97-AF65-F5344CB8AC3E}">
        <p14:creationId xmlns:p14="http://schemas.microsoft.com/office/powerpoint/2010/main" val="23105580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0375" y="381000"/>
            <a:ext cx="8207375" cy="809625"/>
          </a:xfrm>
        </p:spPr>
        <p:txBody>
          <a:bodyPr/>
          <a:lstStyle/>
          <a:p>
            <a:r>
              <a:rPr lang="en-US" dirty="0" smtClean="0"/>
              <a:t>PWs ARE protected by 5</a:t>
            </a:r>
            <a:r>
              <a:rPr lang="en-US" baseline="30000" dirty="0" smtClean="0"/>
              <a:t>th</a:t>
            </a:r>
            <a:r>
              <a:rPr lang="en-US" dirty="0" smtClean="0"/>
              <a:t> Amend:</a:t>
            </a:r>
            <a:endParaRPr lang="en-US" dirty="0"/>
          </a:p>
        </p:txBody>
      </p:sp>
      <p:sp>
        <p:nvSpPr>
          <p:cNvPr id="8" name="Content Placeholder 7"/>
          <p:cNvSpPr>
            <a:spLocks noGrp="1"/>
          </p:cNvSpPr>
          <p:nvPr>
            <p:ph sz="half" idx="1"/>
          </p:nvPr>
        </p:nvSpPr>
        <p:spPr>
          <a:xfrm>
            <a:off x="460375" y="1527049"/>
            <a:ext cx="8207375" cy="4489449"/>
          </a:xfrm>
        </p:spPr>
        <p:txBody>
          <a:bodyPr>
            <a:noAutofit/>
          </a:bodyPr>
          <a:lstStyle/>
          <a:p>
            <a:r>
              <a:rPr lang="en-US" sz="2800" i="1" dirty="0" smtClean="0"/>
              <a:t>US v</a:t>
            </a:r>
            <a:r>
              <a:rPr lang="en-US" sz="2800" i="1" dirty="0"/>
              <a:t>. Doe</a:t>
            </a:r>
            <a:r>
              <a:rPr lang="en-US" sz="2800" dirty="0"/>
              <a:t>, 465 U.S. 605 (1984)</a:t>
            </a:r>
          </a:p>
          <a:p>
            <a:pPr marL="625475" lvl="1" indent="-342900">
              <a:buFont typeface="+mj-lt"/>
              <a:buAutoNum type="arabicPeriod"/>
            </a:pPr>
            <a:r>
              <a:rPr lang="en-US" sz="2800" dirty="0"/>
              <a:t>contents of business records were not privileged, </a:t>
            </a:r>
          </a:p>
          <a:p>
            <a:pPr marL="625475" lvl="1" indent="-342900">
              <a:buFont typeface="+mj-lt"/>
              <a:buAutoNum type="arabicPeriod"/>
            </a:pPr>
            <a:r>
              <a:rPr lang="en-US" sz="2800" dirty="0"/>
              <a:t>but </a:t>
            </a:r>
            <a:r>
              <a:rPr lang="en-US" sz="2800" dirty="0">
                <a:solidFill>
                  <a:srgbClr val="FFFF00"/>
                </a:solidFill>
              </a:rPr>
              <a:t>act of producing records </a:t>
            </a:r>
            <a:r>
              <a:rPr lang="en-US" sz="2800" dirty="0"/>
              <a:t>was privileged and </a:t>
            </a:r>
            <a:r>
              <a:rPr lang="en-US" sz="2800" dirty="0">
                <a:solidFill>
                  <a:schemeClr val="accent3">
                    <a:lumMod val="60000"/>
                    <a:lumOff val="40000"/>
                  </a:schemeClr>
                </a:solidFill>
              </a:rPr>
              <a:t>could not be compelled</a:t>
            </a:r>
            <a:r>
              <a:rPr lang="en-US" sz="2800" dirty="0"/>
              <a:t> without a statutory grant of use </a:t>
            </a:r>
            <a:r>
              <a:rPr lang="en-US" sz="2800" dirty="0" smtClean="0"/>
              <a:t>immunity</a:t>
            </a:r>
            <a:endParaRPr lang="en-US" sz="2800" dirty="0"/>
          </a:p>
          <a:p>
            <a:pPr marL="625475" lvl="1" indent="-342900">
              <a:buFont typeface="+mj-lt"/>
              <a:buAutoNum type="arabicPeriod"/>
            </a:pPr>
            <a:r>
              <a:rPr lang="en-US" sz="2800" dirty="0" smtClean="0"/>
              <a:t>Unlike </a:t>
            </a:r>
            <a:r>
              <a:rPr lang="en-US" sz="2800" dirty="0"/>
              <a:t>the Court in </a:t>
            </a:r>
            <a:r>
              <a:rPr lang="en-US" sz="2800" i="1" dirty="0"/>
              <a:t>Fisher,</a:t>
            </a:r>
            <a:r>
              <a:rPr lang="en-US" sz="2800" dirty="0"/>
              <a:t> we have the explicit </a:t>
            </a:r>
            <a:r>
              <a:rPr lang="en-US" sz="2800" dirty="0">
                <a:solidFill>
                  <a:srgbClr val="9DF131"/>
                </a:solidFill>
              </a:rPr>
              <a:t>finding of the District Court that the act of producing the documents would involve testimonial self-incrimination</a:t>
            </a:r>
            <a:r>
              <a:rPr lang="en-US" sz="2800" dirty="0"/>
              <a:t> </a:t>
            </a:r>
          </a:p>
        </p:txBody>
      </p:sp>
    </p:spTree>
    <p:extLst>
      <p:ext uri="{BB962C8B-B14F-4D97-AF65-F5344CB8AC3E}">
        <p14:creationId xmlns:p14="http://schemas.microsoft.com/office/powerpoint/2010/main" val="32176191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strips(downRight)">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strips(downRight)">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strips(downRight)">
                                      <p:cBhvr>
                                        <p:cTn id="17" dur="500"/>
                                        <p:tgtEl>
                                          <p:spTgt spid="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nodeType="clickEffect">
                                  <p:stCondLst>
                                    <p:cond delay="0"/>
                                  </p:stCondLst>
                                  <p:childTnLst>
                                    <p:set>
                                      <p:cBhvr>
                                        <p:cTn id="21" dur="1" fill="hold">
                                          <p:stCondLst>
                                            <p:cond delay="0"/>
                                          </p:stCondLst>
                                        </p:cTn>
                                        <p:tgtEl>
                                          <p:spTgt spid="8">
                                            <p:txEl>
                                              <p:pRg st="3" end="3"/>
                                            </p:txEl>
                                          </p:spTgt>
                                        </p:tgtEl>
                                        <p:attrNameLst>
                                          <p:attrName>style.visibility</p:attrName>
                                        </p:attrNameLst>
                                      </p:cBhvr>
                                      <p:to>
                                        <p:strVal val="visible"/>
                                      </p:to>
                                    </p:set>
                                    <p:animEffect transition="in" filter="strips(downRight)">
                                      <p:cBhvr>
                                        <p:cTn id="22"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0375" y="381000"/>
            <a:ext cx="8207375" cy="809625"/>
          </a:xfrm>
        </p:spPr>
        <p:txBody>
          <a:bodyPr/>
          <a:lstStyle/>
          <a:p>
            <a:r>
              <a:rPr lang="en-US" dirty="0" smtClean="0"/>
              <a:t>5</a:t>
            </a:r>
            <a:r>
              <a:rPr lang="en-US" baseline="30000" dirty="0" smtClean="0"/>
              <a:t>th</a:t>
            </a:r>
            <a:r>
              <a:rPr lang="en-US" dirty="0" smtClean="0"/>
              <a:t> Amend covers foundational links</a:t>
            </a:r>
            <a:endParaRPr lang="en-US" dirty="0"/>
          </a:p>
        </p:txBody>
      </p:sp>
      <p:sp>
        <p:nvSpPr>
          <p:cNvPr id="8" name="Content Placeholder 7"/>
          <p:cNvSpPr>
            <a:spLocks noGrp="1"/>
          </p:cNvSpPr>
          <p:nvPr>
            <p:ph sz="half" idx="1"/>
          </p:nvPr>
        </p:nvSpPr>
        <p:spPr>
          <a:xfrm>
            <a:off x="460375" y="1527049"/>
            <a:ext cx="8207375" cy="4489449"/>
          </a:xfrm>
        </p:spPr>
        <p:txBody>
          <a:bodyPr>
            <a:noAutofit/>
          </a:bodyPr>
          <a:lstStyle/>
          <a:p>
            <a:r>
              <a:rPr lang="en-US" sz="2800" i="1" dirty="0"/>
              <a:t>Hoffman v. US</a:t>
            </a:r>
            <a:r>
              <a:rPr lang="en-US" sz="2800" dirty="0"/>
              <a:t>, 341 US 479, 486 (1951): “The privilege afforded not only extends to answers that would in themselves support a conviction under a federal criminal statute but likewise embraces those which would furnish a </a:t>
            </a:r>
            <a:r>
              <a:rPr lang="en-US" sz="2800" dirty="0">
                <a:solidFill>
                  <a:srgbClr val="FFFF00"/>
                </a:solidFill>
              </a:rPr>
              <a:t>link in the chain of evidence needed to prosecute </a:t>
            </a:r>
            <a:r>
              <a:rPr lang="en-US" sz="2800" dirty="0"/>
              <a:t>the claimant for a federal crime.” </a:t>
            </a:r>
          </a:p>
        </p:txBody>
      </p:sp>
    </p:spTree>
    <p:extLst>
      <p:ext uri="{BB962C8B-B14F-4D97-AF65-F5344CB8AC3E}">
        <p14:creationId xmlns:p14="http://schemas.microsoft.com/office/powerpoint/2010/main" val="17809214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strips(downRight)">
                                      <p:cBhvr>
                                        <p:cTn id="7"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0375" y="381000"/>
            <a:ext cx="8207375" cy="809625"/>
          </a:xfrm>
        </p:spPr>
        <p:txBody>
          <a:bodyPr/>
          <a:lstStyle/>
          <a:p>
            <a:r>
              <a:rPr lang="en-US" dirty="0" smtClean="0"/>
              <a:t>PWs ARE protected by 5</a:t>
            </a:r>
            <a:r>
              <a:rPr lang="en-US" baseline="30000" dirty="0" smtClean="0"/>
              <a:t>th</a:t>
            </a:r>
            <a:r>
              <a:rPr lang="en-US" dirty="0" smtClean="0"/>
              <a:t> Amend:</a:t>
            </a:r>
            <a:endParaRPr lang="en-US" dirty="0"/>
          </a:p>
        </p:txBody>
      </p:sp>
      <p:sp>
        <p:nvSpPr>
          <p:cNvPr id="8" name="Content Placeholder 7"/>
          <p:cNvSpPr>
            <a:spLocks noGrp="1"/>
          </p:cNvSpPr>
          <p:nvPr>
            <p:ph sz="half" idx="1"/>
          </p:nvPr>
        </p:nvSpPr>
        <p:spPr>
          <a:xfrm>
            <a:off x="460375" y="1359568"/>
            <a:ext cx="8387082" cy="4489449"/>
          </a:xfrm>
        </p:spPr>
        <p:txBody>
          <a:bodyPr>
            <a:noAutofit/>
          </a:bodyPr>
          <a:lstStyle/>
          <a:p>
            <a:pPr lvl="1">
              <a:lnSpc>
                <a:spcPct val="120000"/>
              </a:lnSpc>
              <a:buClrTx/>
            </a:pPr>
            <a:r>
              <a:rPr lang="en-US" sz="3200" i="1" dirty="0" smtClean="0"/>
              <a:t>U.S</a:t>
            </a:r>
            <a:r>
              <a:rPr lang="en-US" sz="3200" i="1" dirty="0"/>
              <a:t>. v. </a:t>
            </a:r>
            <a:r>
              <a:rPr lang="en-US" sz="3200" i="1" dirty="0" err="1"/>
              <a:t>Djibo</a:t>
            </a:r>
            <a:r>
              <a:rPr lang="en-US" sz="3200" dirty="0"/>
              <a:t>, 151 F.Supp.3d 297 (E.D. N.Y. 2015): Defendant traveler in secondary screening was “in custody” so phone </a:t>
            </a:r>
            <a:r>
              <a:rPr lang="en-US" sz="3200" dirty="0">
                <a:solidFill>
                  <a:srgbClr val="FFFF00"/>
                </a:solidFill>
              </a:rPr>
              <a:t>passcode “statement” prior to being </a:t>
            </a:r>
            <a:r>
              <a:rPr lang="en-US" sz="3200" i="1" dirty="0">
                <a:solidFill>
                  <a:srgbClr val="FFFF00"/>
                </a:solidFill>
              </a:rPr>
              <a:t>Mirandized </a:t>
            </a:r>
            <a:r>
              <a:rPr lang="en-US" sz="3200" dirty="0">
                <a:solidFill>
                  <a:srgbClr val="FFFF00"/>
                </a:solidFill>
              </a:rPr>
              <a:t>was suppressed</a:t>
            </a:r>
            <a:r>
              <a:rPr lang="en-US" sz="3200" dirty="0"/>
              <a:t>; data from phone was further suppressed as “fruit” of non-</a:t>
            </a:r>
            <a:r>
              <a:rPr lang="en-US" sz="3200" i="1" dirty="0"/>
              <a:t>Mirandized</a:t>
            </a:r>
            <a:r>
              <a:rPr lang="en-US" sz="3200" dirty="0"/>
              <a:t> statement</a:t>
            </a:r>
          </a:p>
        </p:txBody>
      </p:sp>
    </p:spTree>
    <p:extLst>
      <p:ext uri="{BB962C8B-B14F-4D97-AF65-F5344CB8AC3E}">
        <p14:creationId xmlns:p14="http://schemas.microsoft.com/office/powerpoint/2010/main" val="20120391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strips(downRight)">
                                      <p:cBhvr>
                                        <p:cTn id="7"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0375" y="381000"/>
            <a:ext cx="8207375" cy="809625"/>
          </a:xfrm>
        </p:spPr>
        <p:txBody>
          <a:bodyPr/>
          <a:lstStyle/>
          <a:p>
            <a:r>
              <a:rPr lang="en-US" dirty="0" smtClean="0"/>
              <a:t>PWs ARE protected by 5</a:t>
            </a:r>
            <a:r>
              <a:rPr lang="en-US" baseline="30000" dirty="0" smtClean="0"/>
              <a:t>th</a:t>
            </a:r>
            <a:r>
              <a:rPr lang="en-US" dirty="0" smtClean="0"/>
              <a:t> Amend:</a:t>
            </a:r>
            <a:endParaRPr lang="en-US" dirty="0"/>
          </a:p>
        </p:txBody>
      </p:sp>
      <p:sp>
        <p:nvSpPr>
          <p:cNvPr id="8" name="Content Placeholder 7"/>
          <p:cNvSpPr>
            <a:spLocks noGrp="1"/>
          </p:cNvSpPr>
          <p:nvPr>
            <p:ph sz="half" idx="1"/>
          </p:nvPr>
        </p:nvSpPr>
        <p:spPr>
          <a:xfrm>
            <a:off x="460375" y="1359568"/>
            <a:ext cx="8387082" cy="4489449"/>
          </a:xfrm>
        </p:spPr>
        <p:txBody>
          <a:bodyPr>
            <a:noAutofit/>
          </a:bodyPr>
          <a:lstStyle/>
          <a:p>
            <a:r>
              <a:rPr lang="en-US" sz="3200" i="1" dirty="0" smtClean="0"/>
              <a:t>SEC </a:t>
            </a:r>
            <a:r>
              <a:rPr lang="en-US" sz="3200" i="1" dirty="0"/>
              <a:t>v. Bonan Huang, et al</a:t>
            </a:r>
            <a:r>
              <a:rPr lang="en-US" sz="3200" dirty="0"/>
              <a:t>., 2015 WL 5611644 </a:t>
            </a:r>
            <a:r>
              <a:rPr lang="en-US" sz="3200" dirty="0" smtClean="0"/>
              <a:t>(E.D.PA 2015)</a:t>
            </a:r>
          </a:p>
          <a:p>
            <a:pPr marL="625475" lvl="1" indent="-342900">
              <a:buFont typeface="+mj-lt"/>
              <a:buAutoNum type="arabicPeriod"/>
            </a:pPr>
            <a:r>
              <a:rPr lang="en-US" sz="3200" dirty="0" smtClean="0"/>
              <a:t>held </a:t>
            </a:r>
            <a:r>
              <a:rPr lang="en-US" sz="3200" dirty="0"/>
              <a:t>that you may invoke 5th Am to avoid giving up your cell phone </a:t>
            </a:r>
            <a:r>
              <a:rPr lang="en-US" sz="3200" dirty="0" smtClean="0"/>
              <a:t>passcode</a:t>
            </a:r>
          </a:p>
          <a:p>
            <a:pPr marL="625475" lvl="1" indent="-342900">
              <a:buFont typeface="+mj-lt"/>
              <a:buAutoNum type="arabicPeriod"/>
            </a:pPr>
            <a:r>
              <a:rPr lang="en-US" sz="3200" dirty="0" smtClean="0">
                <a:solidFill>
                  <a:srgbClr val="FFFF00"/>
                </a:solidFill>
              </a:rPr>
              <a:t>5</a:t>
            </a:r>
            <a:r>
              <a:rPr lang="en-US" sz="3200" baseline="30000" dirty="0" smtClean="0">
                <a:solidFill>
                  <a:srgbClr val="FFFF00"/>
                </a:solidFill>
              </a:rPr>
              <a:t>th</a:t>
            </a:r>
            <a:r>
              <a:rPr lang="en-US" sz="3200" dirty="0" smtClean="0">
                <a:solidFill>
                  <a:srgbClr val="FFFF00"/>
                </a:solidFill>
              </a:rPr>
              <a:t> Am protects your PW even </a:t>
            </a:r>
            <a:r>
              <a:rPr lang="en-US" sz="3200" dirty="0">
                <a:solidFill>
                  <a:srgbClr val="FFFF00"/>
                </a:solidFill>
              </a:rPr>
              <a:t>to an employer’s </a:t>
            </a:r>
            <a:r>
              <a:rPr lang="en-US" sz="3200" dirty="0" smtClean="0">
                <a:solidFill>
                  <a:srgbClr val="FFFF00"/>
                </a:solidFill>
              </a:rPr>
              <a:t>phone </a:t>
            </a:r>
            <a:r>
              <a:rPr lang="en-US" sz="3200" dirty="0" smtClean="0"/>
              <a:t>because your </a:t>
            </a:r>
            <a:r>
              <a:rPr lang="en-US" sz="3200" dirty="0"/>
              <a:t>PW is personal and producing it requires you to speak or testify against yourself</a:t>
            </a:r>
          </a:p>
        </p:txBody>
      </p:sp>
    </p:spTree>
    <p:extLst>
      <p:ext uri="{BB962C8B-B14F-4D97-AF65-F5344CB8AC3E}">
        <p14:creationId xmlns:p14="http://schemas.microsoft.com/office/powerpoint/2010/main" val="12233574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strips(downRight)">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strips(downRight)">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strips(downRight)">
                                      <p:cBhvr>
                                        <p:cTn id="17"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7997" y="381000"/>
            <a:ext cx="8589460" cy="809625"/>
          </a:xfrm>
        </p:spPr>
        <p:txBody>
          <a:bodyPr/>
          <a:lstStyle/>
          <a:p>
            <a:r>
              <a:rPr lang="en-US" dirty="0" smtClean="0"/>
              <a:t>PWs protected by 5</a:t>
            </a:r>
            <a:r>
              <a:rPr lang="en-US" baseline="30000" dirty="0" smtClean="0"/>
              <a:t>th</a:t>
            </a:r>
            <a:r>
              <a:rPr lang="en-US" dirty="0" smtClean="0"/>
              <a:t> Am </a:t>
            </a:r>
            <a:r>
              <a:rPr lang="en-US" dirty="0" err="1" smtClean="0"/>
              <a:t>Rt</a:t>
            </a:r>
            <a:r>
              <a:rPr lang="en-US" dirty="0" smtClean="0"/>
              <a:t> to counsel</a:t>
            </a:r>
            <a:endParaRPr lang="en-US" dirty="0"/>
          </a:p>
        </p:txBody>
      </p:sp>
      <p:sp>
        <p:nvSpPr>
          <p:cNvPr id="8" name="Content Placeholder 7"/>
          <p:cNvSpPr>
            <a:spLocks noGrp="1"/>
          </p:cNvSpPr>
          <p:nvPr>
            <p:ph sz="half" idx="1"/>
          </p:nvPr>
        </p:nvSpPr>
        <p:spPr>
          <a:xfrm>
            <a:off x="460375" y="1359568"/>
            <a:ext cx="8387082" cy="5247923"/>
          </a:xfrm>
        </p:spPr>
        <p:txBody>
          <a:bodyPr>
            <a:noAutofit/>
          </a:bodyPr>
          <a:lstStyle/>
          <a:p>
            <a:r>
              <a:rPr lang="en-US" sz="2800" dirty="0" smtClean="0"/>
              <a:t>US v</a:t>
            </a:r>
            <a:r>
              <a:rPr lang="en-US" sz="2800" dirty="0"/>
              <a:t>. Mitchell, No. 17-</a:t>
            </a:r>
            <a:r>
              <a:rPr lang="en-US" sz="2800" dirty="0" smtClean="0"/>
              <a:t>0153</a:t>
            </a:r>
            <a:r>
              <a:rPr lang="en-US" sz="2800" dirty="0"/>
              <a:t> </a:t>
            </a:r>
            <a:r>
              <a:rPr lang="en-US" sz="2800" dirty="0" smtClean="0"/>
              <a:t>(CAAF Aug 2017)</a:t>
            </a:r>
            <a:endParaRPr lang="en-US" sz="2800" dirty="0"/>
          </a:p>
          <a:p>
            <a:pPr marL="625475" lvl="1" indent="-342900">
              <a:buFont typeface="+mj-lt"/>
              <a:buAutoNum type="arabicPeriod"/>
            </a:pPr>
            <a:r>
              <a:rPr lang="en-US" sz="2800" dirty="0" smtClean="0"/>
              <a:t>asking </a:t>
            </a:r>
            <a:r>
              <a:rPr lang="en-US" sz="2800" dirty="0"/>
              <a:t>for device PW after client invokes violates 5</a:t>
            </a:r>
            <a:r>
              <a:rPr lang="en-US" sz="2800" baseline="30000" dirty="0"/>
              <a:t>th</a:t>
            </a:r>
            <a:r>
              <a:rPr lang="en-US" sz="2800" dirty="0"/>
              <a:t> Amendment right to </a:t>
            </a:r>
            <a:r>
              <a:rPr lang="en-US" sz="2800" dirty="0" smtClean="0"/>
              <a:t>counsel</a:t>
            </a:r>
          </a:p>
          <a:p>
            <a:pPr marL="625475" lvl="1" indent="-342900">
              <a:buFont typeface="+mj-lt"/>
              <a:buAutoNum type="arabicPeriod"/>
            </a:pPr>
            <a:r>
              <a:rPr lang="en-US" sz="2800" dirty="0" smtClean="0"/>
              <a:t>After client invoked, agent asks: “</a:t>
            </a:r>
            <a:r>
              <a:rPr lang="en-US" sz="2800" dirty="0"/>
              <a:t>if you could unlock it, great, if you could help us out. But if you don’t, we’ll wait for a digital forensic expert to unlock it” </a:t>
            </a:r>
            <a:r>
              <a:rPr lang="mr-IN" sz="2800" dirty="0" smtClean="0"/>
              <a:t>–</a:t>
            </a:r>
            <a:r>
              <a:rPr lang="en-US" sz="2800" dirty="0" smtClean="0"/>
              <a:t> </a:t>
            </a:r>
            <a:r>
              <a:rPr lang="en-US" sz="2800" dirty="0" smtClean="0">
                <a:solidFill>
                  <a:srgbClr val="FFFF00"/>
                </a:solidFill>
              </a:rPr>
              <a:t>CAAF found tantamount to interrogation</a:t>
            </a:r>
            <a:r>
              <a:rPr lang="en-US" sz="2800" dirty="0" smtClean="0"/>
              <a:t> </a:t>
            </a:r>
            <a:r>
              <a:rPr lang="en-US" sz="2800" dirty="0"/>
              <a:t>– p</a:t>
            </a:r>
            <a:r>
              <a:rPr lang="en-US" sz="2800" dirty="0" smtClean="0"/>
              <a:t>.3</a:t>
            </a:r>
            <a:endParaRPr lang="en-US" sz="2800" dirty="0"/>
          </a:p>
          <a:p>
            <a:pPr marL="625475" lvl="1" indent="-342900">
              <a:buFont typeface="+mj-lt"/>
              <a:buAutoNum type="arabicPeriod"/>
            </a:pPr>
            <a:r>
              <a:rPr lang="en-US" sz="2800" dirty="0" smtClean="0"/>
              <a:t>“‘can you give us your PIN?’ – is an express question, reasonably likely to elicit an incriminating response.” - P.7</a:t>
            </a:r>
            <a:endParaRPr lang="en-US" sz="2800" dirty="0"/>
          </a:p>
        </p:txBody>
      </p:sp>
    </p:spTree>
    <p:extLst>
      <p:ext uri="{BB962C8B-B14F-4D97-AF65-F5344CB8AC3E}">
        <p14:creationId xmlns:p14="http://schemas.microsoft.com/office/powerpoint/2010/main" val="29633489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strips(downRight)">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strips(downRight)">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strips(downRight)">
                                      <p:cBhvr>
                                        <p:cTn id="17" dur="500"/>
                                        <p:tgtEl>
                                          <p:spTgt spid="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nodeType="clickEffect">
                                  <p:stCondLst>
                                    <p:cond delay="0"/>
                                  </p:stCondLst>
                                  <p:childTnLst>
                                    <p:set>
                                      <p:cBhvr>
                                        <p:cTn id="21" dur="1" fill="hold">
                                          <p:stCondLst>
                                            <p:cond delay="0"/>
                                          </p:stCondLst>
                                        </p:cTn>
                                        <p:tgtEl>
                                          <p:spTgt spid="8">
                                            <p:txEl>
                                              <p:pRg st="3" end="3"/>
                                            </p:txEl>
                                          </p:spTgt>
                                        </p:tgtEl>
                                        <p:attrNameLst>
                                          <p:attrName>style.visibility</p:attrName>
                                        </p:attrNameLst>
                                      </p:cBhvr>
                                      <p:to>
                                        <p:strVal val="visible"/>
                                      </p:to>
                                    </p:set>
                                    <p:animEffect transition="in" filter="strips(downRight)">
                                      <p:cBhvr>
                                        <p:cTn id="22"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7997" y="381000"/>
            <a:ext cx="8589460" cy="809625"/>
          </a:xfrm>
        </p:spPr>
        <p:txBody>
          <a:bodyPr/>
          <a:lstStyle/>
          <a:p>
            <a:r>
              <a:rPr lang="en-US" dirty="0" smtClean="0"/>
              <a:t>PWs protected by 5</a:t>
            </a:r>
            <a:r>
              <a:rPr lang="en-US" baseline="30000" dirty="0" smtClean="0"/>
              <a:t>th</a:t>
            </a:r>
            <a:r>
              <a:rPr lang="en-US" dirty="0" smtClean="0"/>
              <a:t> Am </a:t>
            </a:r>
            <a:r>
              <a:rPr lang="en-US" dirty="0" err="1" smtClean="0"/>
              <a:t>Rt</a:t>
            </a:r>
            <a:r>
              <a:rPr lang="en-US" dirty="0" smtClean="0"/>
              <a:t> to counsel</a:t>
            </a:r>
            <a:endParaRPr lang="en-US" dirty="0"/>
          </a:p>
        </p:txBody>
      </p:sp>
      <p:sp>
        <p:nvSpPr>
          <p:cNvPr id="8" name="Content Placeholder 7"/>
          <p:cNvSpPr>
            <a:spLocks noGrp="1"/>
          </p:cNvSpPr>
          <p:nvPr>
            <p:ph sz="half" idx="1"/>
          </p:nvPr>
        </p:nvSpPr>
        <p:spPr>
          <a:xfrm>
            <a:off x="460375" y="1359568"/>
            <a:ext cx="8387082" cy="5247923"/>
          </a:xfrm>
        </p:spPr>
        <p:txBody>
          <a:bodyPr>
            <a:noAutofit/>
          </a:bodyPr>
          <a:lstStyle/>
          <a:p>
            <a:r>
              <a:rPr lang="en-US" sz="2800" dirty="0" smtClean="0"/>
              <a:t>US v</a:t>
            </a:r>
            <a:r>
              <a:rPr lang="en-US" sz="2800" dirty="0"/>
              <a:t>. Mitchell, No. 17-</a:t>
            </a:r>
            <a:r>
              <a:rPr lang="en-US" sz="2800" dirty="0" smtClean="0"/>
              <a:t>0153</a:t>
            </a:r>
            <a:r>
              <a:rPr lang="en-US" sz="2800" dirty="0"/>
              <a:t> </a:t>
            </a:r>
            <a:r>
              <a:rPr lang="en-US" sz="2800" dirty="0" smtClean="0"/>
              <a:t>(CAAF Aug 2017)</a:t>
            </a:r>
            <a:endParaRPr lang="en-US" sz="2800" dirty="0"/>
          </a:p>
          <a:p>
            <a:pPr marL="739775" lvl="1" indent="-457200">
              <a:buFont typeface="+mj-lt"/>
              <a:buAutoNum type="arabicPeriod" startAt="4"/>
            </a:pPr>
            <a:r>
              <a:rPr lang="en-US" sz="2400" dirty="0" smtClean="0"/>
              <a:t>“</a:t>
            </a:r>
            <a:r>
              <a:rPr lang="en-US" sz="2400" dirty="0"/>
              <a:t>By asking Appellee to enter his passcode, the Government was seeking an “answer[]…which would furnish a </a:t>
            </a:r>
            <a:r>
              <a:rPr lang="en-US" sz="2400" dirty="0">
                <a:solidFill>
                  <a:srgbClr val="FFFF00"/>
                </a:solidFill>
              </a:rPr>
              <a:t>link in the chain of evidence needed to prosecute</a:t>
            </a:r>
            <a:r>
              <a:rPr lang="en-US" sz="2400" dirty="0"/>
              <a:t>” in the same way that </a:t>
            </a:r>
            <a:r>
              <a:rPr lang="en-US" sz="2400" i="1" dirty="0"/>
              <a:t>Hoffman</a:t>
            </a:r>
            <a:r>
              <a:rPr lang="en-US" sz="2400" dirty="0"/>
              <a:t> and </a:t>
            </a:r>
            <a:r>
              <a:rPr lang="en-US" sz="2400" i="1" dirty="0"/>
              <a:t>Hubbell</a:t>
            </a:r>
            <a:r>
              <a:rPr lang="en-US" sz="2400" dirty="0"/>
              <a:t> used the phrase. …Appellee’s response constitutes an implicit statement ‘that [he] owned the phone and knew the passcode for it.’” -P.8</a:t>
            </a:r>
          </a:p>
          <a:p>
            <a:pPr marL="625475" lvl="1" indent="-342900">
              <a:buFont typeface="+mj-lt"/>
              <a:buAutoNum type="arabicPeriod" startAt="4"/>
            </a:pPr>
            <a:r>
              <a:rPr lang="en-US" sz="2400" dirty="0"/>
              <a:t>“</a:t>
            </a:r>
            <a:r>
              <a:rPr lang="en-US" sz="2400" dirty="0">
                <a:solidFill>
                  <a:srgbClr val="FFFF00"/>
                </a:solidFill>
              </a:rPr>
              <a:t>badgering an unrepresented suspect into granting access to incriminating information threatens the core Fifth Amendment privilege</a:t>
            </a:r>
            <a:r>
              <a:rPr lang="en-US" sz="2400" dirty="0"/>
              <a:t>, even if the government already knows that the suspect knows his own password.” P. 9</a:t>
            </a:r>
          </a:p>
          <a:p>
            <a:pPr marL="625475" lvl="1" indent="-342900">
              <a:buFont typeface="+mj-lt"/>
              <a:buAutoNum type="arabicPeriod" startAt="4"/>
            </a:pPr>
            <a:endParaRPr lang="en-US" sz="2400" dirty="0"/>
          </a:p>
        </p:txBody>
      </p:sp>
    </p:spTree>
    <p:extLst>
      <p:ext uri="{BB962C8B-B14F-4D97-AF65-F5344CB8AC3E}">
        <p14:creationId xmlns:p14="http://schemas.microsoft.com/office/powerpoint/2010/main" val="20431702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strips(downRight)">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strips(downRight)">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strips(downRight)">
                                      <p:cBhvr>
                                        <p:cTn id="17"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7997" y="381000"/>
            <a:ext cx="8589460" cy="809625"/>
          </a:xfrm>
        </p:spPr>
        <p:txBody>
          <a:bodyPr/>
          <a:lstStyle/>
          <a:p>
            <a:r>
              <a:rPr lang="en-US" dirty="0" smtClean="0"/>
              <a:t>PWs protected by 5</a:t>
            </a:r>
            <a:r>
              <a:rPr lang="en-US" baseline="30000" dirty="0" smtClean="0"/>
              <a:t>th</a:t>
            </a:r>
            <a:r>
              <a:rPr lang="en-US" dirty="0" smtClean="0"/>
              <a:t> Am </a:t>
            </a:r>
            <a:r>
              <a:rPr lang="en-US" dirty="0" err="1" smtClean="0"/>
              <a:t>Rt</a:t>
            </a:r>
            <a:r>
              <a:rPr lang="en-US" dirty="0" smtClean="0"/>
              <a:t> to counsel</a:t>
            </a:r>
            <a:endParaRPr lang="en-US" dirty="0"/>
          </a:p>
        </p:txBody>
      </p:sp>
      <p:sp>
        <p:nvSpPr>
          <p:cNvPr id="8" name="Content Placeholder 7"/>
          <p:cNvSpPr>
            <a:spLocks noGrp="1"/>
          </p:cNvSpPr>
          <p:nvPr>
            <p:ph sz="half" idx="1"/>
          </p:nvPr>
        </p:nvSpPr>
        <p:spPr>
          <a:xfrm>
            <a:off x="460375" y="1359568"/>
            <a:ext cx="8387082" cy="4489449"/>
          </a:xfrm>
        </p:spPr>
        <p:txBody>
          <a:bodyPr>
            <a:noAutofit/>
          </a:bodyPr>
          <a:lstStyle/>
          <a:p>
            <a:r>
              <a:rPr lang="en-US" sz="2800" dirty="0" smtClean="0"/>
              <a:t>US v</a:t>
            </a:r>
            <a:r>
              <a:rPr lang="en-US" sz="2800" dirty="0"/>
              <a:t>. Mitchell, No. 17-</a:t>
            </a:r>
            <a:r>
              <a:rPr lang="en-US" sz="2800" dirty="0" smtClean="0"/>
              <a:t>0153</a:t>
            </a:r>
            <a:r>
              <a:rPr lang="en-US" sz="2800" dirty="0"/>
              <a:t> </a:t>
            </a:r>
            <a:r>
              <a:rPr lang="en-US" sz="2800" dirty="0" smtClean="0"/>
              <a:t>(CAAF Aug 2017)</a:t>
            </a:r>
            <a:endParaRPr lang="en-US" sz="2800" dirty="0"/>
          </a:p>
          <a:p>
            <a:pPr marL="739775" lvl="1" indent="-457200">
              <a:buFont typeface="+mj-lt"/>
              <a:buAutoNum type="arabicPeriod" startAt="6"/>
            </a:pPr>
            <a:r>
              <a:rPr lang="en-US" sz="2400" dirty="0"/>
              <a:t>Foregone conclusion doctrine doesn’t apply </a:t>
            </a:r>
          </a:p>
          <a:p>
            <a:pPr marL="1022350" lvl="2" indent="-457200">
              <a:buFont typeface="+mj-lt"/>
              <a:buAutoNum type="alphaLcParenR"/>
            </a:pPr>
            <a:r>
              <a:rPr lang="en-US" sz="2400" dirty="0" smtClean="0"/>
              <a:t>“</a:t>
            </a:r>
            <a:r>
              <a:rPr lang="en-US" sz="2400" dirty="0" err="1"/>
              <a:t>Govt’s</a:t>
            </a:r>
            <a:r>
              <a:rPr lang="en-US" sz="2400" dirty="0"/>
              <a:t> eventual access to the phone’s contents was not inevitable, but rather ‘a  matter of mere speculation and conjecture.’” P. 11 (citing US v. Maxwell, 45 M.J. 406, 422 (CAAF 1996)).</a:t>
            </a:r>
          </a:p>
          <a:p>
            <a:pPr marL="739775" lvl="1" indent="-457200">
              <a:buFont typeface="+mj-lt"/>
              <a:buAutoNum type="arabicPeriod" startAt="6"/>
            </a:pPr>
            <a:r>
              <a:rPr lang="en-US" sz="2400" dirty="0" smtClean="0"/>
              <a:t>Looking for briefing? See EFF </a:t>
            </a:r>
            <a:r>
              <a:rPr lang="en-US" sz="2400" dirty="0"/>
              <a:t>amicus: </a:t>
            </a:r>
            <a:r>
              <a:rPr lang="en-US" sz="2400" dirty="0" smtClean="0">
                <a:hlinkClick r:id="rId2"/>
              </a:rPr>
              <a:t>http://www.eff.org</a:t>
            </a:r>
            <a:r>
              <a:rPr lang="en-US" sz="2400" dirty="0">
                <a:hlinkClick r:id="rId2"/>
              </a:rPr>
              <a:t>/</a:t>
            </a:r>
            <a:r>
              <a:rPr lang="en-US" sz="2400" dirty="0" smtClean="0">
                <a:hlinkClick r:id="rId2"/>
              </a:rPr>
              <a:t>Mitchell</a:t>
            </a:r>
            <a:r>
              <a:rPr lang="en-US" sz="2400" dirty="0"/>
              <a:t> </a:t>
            </a:r>
            <a:r>
              <a:rPr lang="en-US" sz="2400" dirty="0" smtClean="0"/>
              <a:t>- Passcode </a:t>
            </a:r>
            <a:r>
              <a:rPr lang="en-US" sz="2400" dirty="0"/>
              <a:t>based decryption is inherently </a:t>
            </a:r>
            <a:r>
              <a:rPr lang="en-US" sz="2400" dirty="0" smtClean="0"/>
              <a:t>testimonial - </a:t>
            </a:r>
            <a:r>
              <a:rPr lang="en-US" sz="2400" dirty="0"/>
              <a:t>not a mere physical </a:t>
            </a:r>
            <a:r>
              <a:rPr lang="en-US" sz="2400" dirty="0" smtClean="0"/>
              <a:t>act - </a:t>
            </a:r>
            <a:r>
              <a:rPr lang="en-US" sz="2400" dirty="0"/>
              <a:t>and absolutely privileged by 5</a:t>
            </a:r>
            <a:r>
              <a:rPr lang="en-US" sz="2400" baseline="30000" dirty="0"/>
              <a:t>th</a:t>
            </a:r>
            <a:r>
              <a:rPr lang="en-US" sz="2400" dirty="0"/>
              <a:t> </a:t>
            </a:r>
            <a:r>
              <a:rPr lang="en-US" sz="2400" dirty="0" smtClean="0"/>
              <a:t>Amendment</a:t>
            </a:r>
          </a:p>
          <a:p>
            <a:pPr marL="739775" lvl="1" indent="-457200">
              <a:buFont typeface="+mj-lt"/>
              <a:buAutoNum type="arabicPeriod" startAt="6"/>
            </a:pPr>
            <a:r>
              <a:rPr lang="en-US" sz="2400" dirty="0" smtClean="0"/>
              <a:t>Beware dissent’s </a:t>
            </a:r>
            <a:r>
              <a:rPr lang="en-US" sz="2400" dirty="0" err="1" smtClean="0"/>
              <a:t>arg</a:t>
            </a:r>
            <a:r>
              <a:rPr lang="en-US" sz="2400" dirty="0" smtClean="0"/>
              <a:t> that giving PW is act, not testimonial</a:t>
            </a:r>
          </a:p>
          <a:p>
            <a:pPr marL="282575" lvl="1" indent="0">
              <a:buNone/>
            </a:pPr>
            <a:endParaRPr lang="en-US" sz="2400" dirty="0"/>
          </a:p>
        </p:txBody>
      </p:sp>
    </p:spTree>
    <p:extLst>
      <p:ext uri="{BB962C8B-B14F-4D97-AF65-F5344CB8AC3E}">
        <p14:creationId xmlns:p14="http://schemas.microsoft.com/office/powerpoint/2010/main" val="29633489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strips(downRight)">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strips(downRight)">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strips(downRight)">
                                      <p:cBhvr>
                                        <p:cTn id="17" dur="500"/>
                                        <p:tgtEl>
                                          <p:spTgt spid="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nodeType="clickEffect">
                                  <p:stCondLst>
                                    <p:cond delay="0"/>
                                  </p:stCondLst>
                                  <p:childTnLst>
                                    <p:set>
                                      <p:cBhvr>
                                        <p:cTn id="21" dur="1" fill="hold">
                                          <p:stCondLst>
                                            <p:cond delay="0"/>
                                          </p:stCondLst>
                                        </p:cTn>
                                        <p:tgtEl>
                                          <p:spTgt spid="8">
                                            <p:txEl>
                                              <p:pRg st="3" end="3"/>
                                            </p:txEl>
                                          </p:spTgt>
                                        </p:tgtEl>
                                        <p:attrNameLst>
                                          <p:attrName>style.visibility</p:attrName>
                                        </p:attrNameLst>
                                      </p:cBhvr>
                                      <p:to>
                                        <p:strVal val="visible"/>
                                      </p:to>
                                    </p:set>
                                    <p:animEffect transition="in" filter="strips(downRight)">
                                      <p:cBhvr>
                                        <p:cTn id="22" dur="500"/>
                                        <p:tgtEl>
                                          <p:spTgt spid="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6" fill="hold" nodeType="clickEffect">
                                  <p:stCondLst>
                                    <p:cond delay="0"/>
                                  </p:stCondLst>
                                  <p:childTnLst>
                                    <p:set>
                                      <p:cBhvr>
                                        <p:cTn id="26" dur="1" fill="hold">
                                          <p:stCondLst>
                                            <p:cond delay="0"/>
                                          </p:stCondLst>
                                        </p:cTn>
                                        <p:tgtEl>
                                          <p:spTgt spid="8">
                                            <p:txEl>
                                              <p:pRg st="4" end="4"/>
                                            </p:txEl>
                                          </p:spTgt>
                                        </p:tgtEl>
                                        <p:attrNameLst>
                                          <p:attrName>style.visibility</p:attrName>
                                        </p:attrNameLst>
                                      </p:cBhvr>
                                      <p:to>
                                        <p:strVal val="visible"/>
                                      </p:to>
                                    </p:set>
                                    <p:animEffect transition="in" filter="strips(downRight)">
                                      <p:cBhvr>
                                        <p:cTn id="27"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1"/>
          </p:nvPr>
        </p:nvSpPr>
        <p:spPr>
          <a:xfrm>
            <a:off x="257996" y="1359568"/>
            <a:ext cx="8732197" cy="4489449"/>
          </a:xfrm>
        </p:spPr>
        <p:txBody>
          <a:bodyPr>
            <a:noAutofit/>
          </a:bodyPr>
          <a:lstStyle/>
          <a:p>
            <a:pPr lvl="1">
              <a:lnSpc>
                <a:spcPct val="120000"/>
              </a:lnSpc>
              <a:buClrTx/>
            </a:pPr>
            <a:r>
              <a:rPr lang="en-US" sz="2800" i="1" dirty="0"/>
              <a:t>In re Grand Jury Subpoena </a:t>
            </a:r>
            <a:r>
              <a:rPr lang="en-US" sz="2800" i="1" dirty="0" err="1"/>
              <a:t>Duces</a:t>
            </a:r>
            <a:r>
              <a:rPr lang="en-US" sz="2800" i="1" dirty="0"/>
              <a:t> </a:t>
            </a:r>
            <a:r>
              <a:rPr lang="en-US" sz="2800" i="1" dirty="0" err="1"/>
              <a:t>Tecum</a:t>
            </a:r>
            <a:r>
              <a:rPr lang="en-US" sz="2800" i="1" dirty="0"/>
              <a:t> </a:t>
            </a:r>
            <a:r>
              <a:rPr lang="en-US" sz="2800" i="1" dirty="0" smtClean="0"/>
              <a:t>Dated March </a:t>
            </a:r>
            <a:r>
              <a:rPr lang="en-US" sz="2800" i="1" dirty="0"/>
              <a:t>25, 2011</a:t>
            </a:r>
            <a:r>
              <a:rPr lang="en-US" sz="2800" dirty="0"/>
              <a:t>, 670 F.3d 1335 (11th Cir. 2012): </a:t>
            </a:r>
            <a:endParaRPr lang="en-US" sz="2800" dirty="0" smtClean="0"/>
          </a:p>
          <a:p>
            <a:pPr marL="1092200" lvl="2" indent="-514350">
              <a:lnSpc>
                <a:spcPct val="120000"/>
              </a:lnSpc>
              <a:buFont typeface="+mj-lt"/>
              <a:buAutoNum type="arabicPeriod"/>
            </a:pPr>
            <a:r>
              <a:rPr lang="en-US" sz="2800" dirty="0" smtClean="0"/>
              <a:t>Held: </a:t>
            </a:r>
            <a:r>
              <a:rPr lang="en-US" sz="2800" dirty="0" smtClean="0">
                <a:solidFill>
                  <a:srgbClr val="FFFF00"/>
                </a:solidFill>
              </a:rPr>
              <a:t>decryption and production of device content is testimonial </a:t>
            </a:r>
            <a:r>
              <a:rPr lang="en-US" sz="2800" dirty="0" smtClean="0"/>
              <a:t>and protected by 5</a:t>
            </a:r>
            <a:r>
              <a:rPr lang="en-US" sz="2800" baseline="30000" dirty="0" smtClean="0"/>
              <a:t>th</a:t>
            </a:r>
            <a:r>
              <a:rPr lang="en-US" sz="2800" dirty="0" smtClean="0"/>
              <a:t> Am</a:t>
            </a:r>
          </a:p>
          <a:p>
            <a:pPr marL="1092200" lvl="2" indent="-514350">
              <a:lnSpc>
                <a:spcPct val="120000"/>
              </a:lnSpc>
              <a:buFont typeface="+mj-lt"/>
              <a:buAutoNum type="arabicPeriod"/>
            </a:pPr>
            <a:r>
              <a:rPr lang="en-US" sz="2800" dirty="0" smtClean="0"/>
              <a:t>Foregone conclusion doctrine doesn’t apply where </a:t>
            </a:r>
            <a:r>
              <a:rPr lang="en-US" sz="2800" dirty="0" err="1" smtClean="0">
                <a:solidFill>
                  <a:srgbClr val="FFFF00"/>
                </a:solidFill>
              </a:rPr>
              <a:t>govt</a:t>
            </a:r>
            <a:r>
              <a:rPr lang="en-US" sz="2800" dirty="0" smtClean="0">
                <a:solidFill>
                  <a:srgbClr val="FFFF00"/>
                </a:solidFill>
              </a:rPr>
              <a:t> doesn’t know what is hidden behind encryption</a:t>
            </a:r>
            <a:r>
              <a:rPr lang="en-US" sz="2800" dirty="0" smtClean="0"/>
              <a:t> at time it sought to compel</a:t>
            </a:r>
          </a:p>
          <a:p>
            <a:pPr marL="1092200" lvl="2" indent="-514350">
              <a:lnSpc>
                <a:spcPct val="120000"/>
              </a:lnSpc>
              <a:buFont typeface="+mj-lt"/>
              <a:buAutoNum type="arabicPeriod"/>
            </a:pPr>
            <a:r>
              <a:rPr lang="en-US" sz="2800" dirty="0" smtClean="0"/>
              <a:t>Court may compel decryption only where </a:t>
            </a:r>
            <a:r>
              <a:rPr lang="en-US" sz="2800" dirty="0" err="1" smtClean="0"/>
              <a:t>govt</a:t>
            </a:r>
            <a:r>
              <a:rPr lang="en-US" sz="2800" dirty="0" smtClean="0"/>
              <a:t> </a:t>
            </a:r>
            <a:r>
              <a:rPr lang="en-US" sz="2800" dirty="0" smtClean="0">
                <a:solidFill>
                  <a:srgbClr val="1EE508"/>
                </a:solidFill>
              </a:rPr>
              <a:t>grants both use and derivative use immunity </a:t>
            </a:r>
          </a:p>
          <a:p>
            <a:pPr marL="1092200" lvl="2" indent="-514350">
              <a:lnSpc>
                <a:spcPct val="120000"/>
              </a:lnSpc>
              <a:buFont typeface="+mj-lt"/>
              <a:buAutoNum type="arabicPeriod"/>
            </a:pPr>
            <a:endParaRPr lang="en-US" sz="2800" i="1" dirty="0"/>
          </a:p>
        </p:txBody>
      </p:sp>
      <p:sp>
        <p:nvSpPr>
          <p:cNvPr id="5" name="Title 3"/>
          <p:cNvSpPr>
            <a:spLocks noGrp="1"/>
          </p:cNvSpPr>
          <p:nvPr>
            <p:ph type="title"/>
          </p:nvPr>
        </p:nvSpPr>
        <p:spPr>
          <a:xfrm>
            <a:off x="460375" y="381000"/>
            <a:ext cx="8207375" cy="809625"/>
          </a:xfrm>
        </p:spPr>
        <p:txBody>
          <a:bodyPr/>
          <a:lstStyle/>
          <a:p>
            <a:r>
              <a:rPr lang="en-US" dirty="0" smtClean="0"/>
              <a:t>Decryption protected by 5</a:t>
            </a:r>
            <a:r>
              <a:rPr lang="en-US" baseline="30000" dirty="0" smtClean="0"/>
              <a:t>th</a:t>
            </a:r>
            <a:r>
              <a:rPr lang="en-US" dirty="0" smtClean="0"/>
              <a:t> Amend:</a:t>
            </a:r>
            <a:endParaRPr lang="en-US" dirty="0"/>
          </a:p>
        </p:txBody>
      </p:sp>
    </p:spTree>
    <p:extLst>
      <p:ext uri="{BB962C8B-B14F-4D97-AF65-F5344CB8AC3E}">
        <p14:creationId xmlns:p14="http://schemas.microsoft.com/office/powerpoint/2010/main" val="28863894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strips(downRight)">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strips(downRight)">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strips(downRight)">
                                      <p:cBhvr>
                                        <p:cTn id="17" dur="500"/>
                                        <p:tgtEl>
                                          <p:spTgt spid="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nodeType="clickEffect">
                                  <p:stCondLst>
                                    <p:cond delay="0"/>
                                  </p:stCondLst>
                                  <p:childTnLst>
                                    <p:set>
                                      <p:cBhvr>
                                        <p:cTn id="21" dur="1" fill="hold">
                                          <p:stCondLst>
                                            <p:cond delay="0"/>
                                          </p:stCondLst>
                                        </p:cTn>
                                        <p:tgtEl>
                                          <p:spTgt spid="8">
                                            <p:txEl>
                                              <p:pRg st="3" end="3"/>
                                            </p:txEl>
                                          </p:spTgt>
                                        </p:tgtEl>
                                        <p:attrNameLst>
                                          <p:attrName>style.visibility</p:attrName>
                                        </p:attrNameLst>
                                      </p:cBhvr>
                                      <p:to>
                                        <p:strVal val="visible"/>
                                      </p:to>
                                    </p:set>
                                    <p:animEffect transition="in" filter="strips(downRight)">
                                      <p:cBhvr>
                                        <p:cTn id="22"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1"/>
          </p:nvPr>
        </p:nvSpPr>
        <p:spPr>
          <a:xfrm>
            <a:off x="257996" y="1359568"/>
            <a:ext cx="8732197" cy="5307450"/>
          </a:xfrm>
        </p:spPr>
        <p:txBody>
          <a:bodyPr>
            <a:noAutofit/>
          </a:bodyPr>
          <a:lstStyle/>
          <a:p>
            <a:pPr lvl="1">
              <a:lnSpc>
                <a:spcPct val="120000"/>
              </a:lnSpc>
              <a:buClrTx/>
            </a:pPr>
            <a:r>
              <a:rPr lang="en-US" sz="2800" i="1" dirty="0"/>
              <a:t>In re Grand Jury Subpoena </a:t>
            </a:r>
            <a:r>
              <a:rPr lang="en-US" sz="2800" i="1" dirty="0" err="1"/>
              <a:t>Duces</a:t>
            </a:r>
            <a:r>
              <a:rPr lang="en-US" sz="2800" i="1" dirty="0"/>
              <a:t> </a:t>
            </a:r>
            <a:r>
              <a:rPr lang="en-US" sz="2800" i="1" dirty="0" err="1"/>
              <a:t>Tecum</a:t>
            </a:r>
            <a:r>
              <a:rPr lang="en-US" sz="2800" i="1" dirty="0"/>
              <a:t> </a:t>
            </a:r>
            <a:r>
              <a:rPr lang="en-US" sz="2800" i="1" dirty="0" smtClean="0"/>
              <a:t>Dated March </a:t>
            </a:r>
            <a:r>
              <a:rPr lang="en-US" sz="2800" i="1" dirty="0"/>
              <a:t>25, 2011</a:t>
            </a:r>
            <a:r>
              <a:rPr lang="en-US" sz="2800" dirty="0"/>
              <a:t>, 670 F.3d 1335 (11th Cir. 2012): </a:t>
            </a:r>
            <a:endParaRPr lang="en-US" sz="2800" dirty="0" smtClean="0"/>
          </a:p>
          <a:p>
            <a:pPr marL="908050" lvl="2" indent="-342900">
              <a:buFont typeface="+mj-lt"/>
              <a:buAutoNum type="arabicPeriod" startAt="4"/>
            </a:pPr>
            <a:r>
              <a:rPr lang="en-US" sz="2600" dirty="0" smtClean="0">
                <a:solidFill>
                  <a:srgbClr val="FFFF00"/>
                </a:solidFill>
              </a:rPr>
              <a:t>Doe's </a:t>
            </a:r>
            <a:r>
              <a:rPr lang="en-US" sz="2600" dirty="0">
                <a:solidFill>
                  <a:srgbClr val="FFFF00"/>
                </a:solidFill>
              </a:rPr>
              <a:t>decryption and production of the contents of the drives would be testimonial</a:t>
            </a:r>
            <a:r>
              <a:rPr lang="en-US" sz="2600" dirty="0"/>
              <a:t>, not merely a physical act; </a:t>
            </a:r>
            <a:endParaRPr lang="en-US" sz="2600" dirty="0" smtClean="0"/>
          </a:p>
          <a:p>
            <a:pPr marL="908050" lvl="2" indent="-342900">
              <a:buFont typeface="+mj-lt"/>
              <a:buAutoNum type="arabicPeriod" startAt="4"/>
            </a:pPr>
            <a:r>
              <a:rPr lang="en-US" sz="2600" dirty="0" smtClean="0"/>
              <a:t>the </a:t>
            </a:r>
            <a:r>
              <a:rPr lang="en-US" sz="2600" dirty="0"/>
              <a:t>explicit and implicit factual communications associated with the decryption and production are not foregone conclusion</a:t>
            </a:r>
          </a:p>
          <a:p>
            <a:pPr marL="908050" lvl="2" indent="-342900">
              <a:buFont typeface="+mj-lt"/>
              <a:buAutoNum type="arabicPeriod" startAt="4"/>
            </a:pPr>
            <a:r>
              <a:rPr lang="en-US" sz="2600" dirty="0" err="1"/>
              <a:t>govt</a:t>
            </a:r>
            <a:r>
              <a:rPr lang="en-US" sz="2600" dirty="0"/>
              <a:t> must show w/ </a:t>
            </a:r>
            <a:r>
              <a:rPr lang="en-US" sz="2600" dirty="0">
                <a:solidFill>
                  <a:srgbClr val="FFFF00"/>
                </a:solidFill>
              </a:rPr>
              <a:t>reasonable particularity </a:t>
            </a:r>
            <a:r>
              <a:rPr lang="en-US" sz="2600" dirty="0"/>
              <a:t>that it seeks "a certain file and is aware, based on other information, that . . . the file exists in some specified </a:t>
            </a:r>
            <a:r>
              <a:rPr lang="en-US" sz="2600" dirty="0" smtClean="0"/>
              <a:t>location”</a:t>
            </a:r>
            <a:endParaRPr lang="en-US" sz="2600" dirty="0"/>
          </a:p>
        </p:txBody>
      </p:sp>
      <p:sp>
        <p:nvSpPr>
          <p:cNvPr id="5" name="Title 3"/>
          <p:cNvSpPr>
            <a:spLocks noGrp="1"/>
          </p:cNvSpPr>
          <p:nvPr>
            <p:ph type="title"/>
          </p:nvPr>
        </p:nvSpPr>
        <p:spPr>
          <a:xfrm>
            <a:off x="460375" y="381000"/>
            <a:ext cx="8207375" cy="809625"/>
          </a:xfrm>
        </p:spPr>
        <p:txBody>
          <a:bodyPr/>
          <a:lstStyle/>
          <a:p>
            <a:r>
              <a:rPr lang="en-US" dirty="0" smtClean="0"/>
              <a:t>Decryption protected by 5</a:t>
            </a:r>
            <a:r>
              <a:rPr lang="en-US" baseline="30000" dirty="0" smtClean="0"/>
              <a:t>th</a:t>
            </a:r>
            <a:r>
              <a:rPr lang="en-US" dirty="0" smtClean="0"/>
              <a:t> Amend:</a:t>
            </a:r>
            <a:endParaRPr lang="en-US" dirty="0"/>
          </a:p>
        </p:txBody>
      </p:sp>
    </p:spTree>
    <p:extLst>
      <p:ext uri="{BB962C8B-B14F-4D97-AF65-F5344CB8AC3E}">
        <p14:creationId xmlns:p14="http://schemas.microsoft.com/office/powerpoint/2010/main" val="11504815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strips(downRight)">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strips(downRight)">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strips(downRight)">
                                      <p:cBhvr>
                                        <p:cTn id="17" dur="500"/>
                                        <p:tgtEl>
                                          <p:spTgt spid="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nodeType="clickEffect">
                                  <p:stCondLst>
                                    <p:cond delay="0"/>
                                  </p:stCondLst>
                                  <p:childTnLst>
                                    <p:set>
                                      <p:cBhvr>
                                        <p:cTn id="21" dur="1" fill="hold">
                                          <p:stCondLst>
                                            <p:cond delay="0"/>
                                          </p:stCondLst>
                                        </p:cTn>
                                        <p:tgtEl>
                                          <p:spTgt spid="8">
                                            <p:txEl>
                                              <p:pRg st="3" end="3"/>
                                            </p:txEl>
                                          </p:spTgt>
                                        </p:tgtEl>
                                        <p:attrNameLst>
                                          <p:attrName>style.visibility</p:attrName>
                                        </p:attrNameLst>
                                      </p:cBhvr>
                                      <p:to>
                                        <p:strVal val="visible"/>
                                      </p:to>
                                    </p:set>
                                    <p:animEffect transition="in" filter="strips(downRight)">
                                      <p:cBhvr>
                                        <p:cTn id="22"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0375" y="381000"/>
            <a:ext cx="8207375" cy="809625"/>
          </a:xfrm>
        </p:spPr>
        <p:txBody>
          <a:bodyPr/>
          <a:lstStyle/>
          <a:p>
            <a:r>
              <a:rPr lang="en-US" dirty="0" smtClean="0"/>
              <a:t>Decryption protected by 5</a:t>
            </a:r>
            <a:r>
              <a:rPr lang="en-US" baseline="30000" dirty="0" smtClean="0"/>
              <a:t>th</a:t>
            </a:r>
            <a:r>
              <a:rPr lang="en-US" dirty="0" smtClean="0"/>
              <a:t> Amend:</a:t>
            </a:r>
            <a:endParaRPr lang="en-US" dirty="0"/>
          </a:p>
        </p:txBody>
      </p:sp>
      <p:sp>
        <p:nvSpPr>
          <p:cNvPr id="8" name="Content Placeholder 7"/>
          <p:cNvSpPr>
            <a:spLocks noGrp="1"/>
          </p:cNvSpPr>
          <p:nvPr>
            <p:ph sz="half" idx="1"/>
          </p:nvPr>
        </p:nvSpPr>
        <p:spPr>
          <a:xfrm>
            <a:off x="460375" y="1210345"/>
            <a:ext cx="8387082" cy="4489449"/>
          </a:xfrm>
        </p:spPr>
        <p:txBody>
          <a:bodyPr>
            <a:noAutofit/>
          </a:bodyPr>
          <a:lstStyle/>
          <a:p>
            <a:r>
              <a:rPr lang="en-US" sz="2800" i="1" dirty="0" smtClean="0"/>
              <a:t>VA v. David </a:t>
            </a:r>
            <a:r>
              <a:rPr lang="en-US" sz="2800" i="1" dirty="0" err="1" smtClean="0"/>
              <a:t>Baust</a:t>
            </a:r>
            <a:r>
              <a:rPr lang="en-US" sz="2800" dirty="0" smtClean="0"/>
              <a:t>, 89 VA. Cir. 267, 2014 WL 10355635 (Circuit Ct of VA Oct. 28, 2014): </a:t>
            </a:r>
          </a:p>
          <a:p>
            <a:pPr marL="625475" lvl="1" indent="-342900">
              <a:buFont typeface="+mj-lt"/>
              <a:buAutoNum type="arabicPeriod"/>
            </a:pPr>
            <a:r>
              <a:rPr lang="en-US" sz="2400" dirty="0" smtClean="0"/>
              <a:t>compelling production of PW &amp; decrypting recording of assault that </a:t>
            </a:r>
            <a:r>
              <a:rPr lang="en-US" sz="2400" dirty="0" smtClean="0">
                <a:solidFill>
                  <a:srgbClr val="FFFF00"/>
                </a:solidFill>
              </a:rPr>
              <a:t>may</a:t>
            </a:r>
            <a:r>
              <a:rPr lang="en-US" sz="2400" dirty="0" smtClean="0"/>
              <a:t> have been transmitted to defendant's encrypted cell phone </a:t>
            </a:r>
            <a:r>
              <a:rPr lang="en-US" sz="2400" dirty="0" smtClean="0">
                <a:solidFill>
                  <a:srgbClr val="FFFF00"/>
                </a:solidFill>
              </a:rPr>
              <a:t>would violate defendant's Fifth Amendment privilege</a:t>
            </a:r>
            <a:r>
              <a:rPr lang="en-US" sz="2400" dirty="0" smtClean="0"/>
              <a:t> against self-incrimination</a:t>
            </a:r>
          </a:p>
          <a:p>
            <a:pPr marL="625475" lvl="1" indent="-342900">
              <a:buFont typeface="+mj-lt"/>
              <a:buAutoNum type="arabicPeriod"/>
            </a:pPr>
            <a:r>
              <a:rPr lang="en-US" sz="2400" dirty="0" smtClean="0"/>
              <a:t>reasoning</a:t>
            </a:r>
            <a:r>
              <a:rPr lang="en-US" sz="2400" dirty="0"/>
              <a:t>: the recording is not a foregone </a:t>
            </a:r>
            <a:r>
              <a:rPr lang="en-US" sz="2400" dirty="0" smtClean="0"/>
              <a:t>conclusion, </a:t>
            </a:r>
            <a:r>
              <a:rPr lang="en-US" sz="2400" dirty="0"/>
              <a:t>Defendant's production of the unencrypted recording </a:t>
            </a:r>
            <a:r>
              <a:rPr lang="en-US" sz="2400" dirty="0">
                <a:solidFill>
                  <a:srgbClr val="FFFF00"/>
                </a:solidFill>
              </a:rPr>
              <a:t>would be testimonial because Defendant would be admitting </a:t>
            </a:r>
            <a:r>
              <a:rPr lang="en-US" sz="2400" dirty="0"/>
              <a:t>the recording exists, it was in his possession and control, and that the recording is authentic. </a:t>
            </a:r>
            <a:endParaRPr lang="en-US" sz="2400" dirty="0" smtClean="0"/>
          </a:p>
          <a:p>
            <a:pPr marL="625475" lvl="1" indent="-342900">
              <a:buFont typeface="+mj-lt"/>
              <a:buAutoNum type="arabicPeriod"/>
            </a:pPr>
            <a:r>
              <a:rPr lang="en-US" sz="2400" dirty="0" smtClean="0">
                <a:solidFill>
                  <a:srgbClr val="FFFF00"/>
                </a:solidFill>
              </a:rPr>
              <a:t>State could </a:t>
            </a:r>
            <a:r>
              <a:rPr lang="en-US" sz="2400" dirty="0">
                <a:solidFill>
                  <a:srgbClr val="FFFF00"/>
                </a:solidFill>
              </a:rPr>
              <a:t>not compel Defendant to produce </a:t>
            </a:r>
            <a:r>
              <a:rPr lang="en-US" sz="2400" dirty="0" smtClean="0">
                <a:solidFill>
                  <a:srgbClr val="FFFF00"/>
                </a:solidFill>
              </a:rPr>
              <a:t>PW or decrypt</a:t>
            </a:r>
            <a:r>
              <a:rPr lang="en-US" sz="2400" dirty="0" smtClean="0"/>
              <a:t> </a:t>
            </a:r>
            <a:r>
              <a:rPr lang="en-US" sz="2400" dirty="0"/>
              <a:t>the recording </a:t>
            </a:r>
          </a:p>
        </p:txBody>
      </p:sp>
    </p:spTree>
    <p:extLst>
      <p:ext uri="{BB962C8B-B14F-4D97-AF65-F5344CB8AC3E}">
        <p14:creationId xmlns:p14="http://schemas.microsoft.com/office/powerpoint/2010/main" val="4977132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strips(downRight)">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strips(downRight)">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strips(downRight)">
                                      <p:cBhvr>
                                        <p:cTn id="17" dur="500"/>
                                        <p:tgtEl>
                                          <p:spTgt spid="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nodeType="clickEffect">
                                  <p:stCondLst>
                                    <p:cond delay="0"/>
                                  </p:stCondLst>
                                  <p:childTnLst>
                                    <p:set>
                                      <p:cBhvr>
                                        <p:cTn id="21" dur="1" fill="hold">
                                          <p:stCondLst>
                                            <p:cond delay="0"/>
                                          </p:stCondLst>
                                        </p:cTn>
                                        <p:tgtEl>
                                          <p:spTgt spid="8">
                                            <p:txEl>
                                              <p:pRg st="3" end="3"/>
                                            </p:txEl>
                                          </p:spTgt>
                                        </p:tgtEl>
                                        <p:attrNameLst>
                                          <p:attrName>style.visibility</p:attrName>
                                        </p:attrNameLst>
                                      </p:cBhvr>
                                      <p:to>
                                        <p:strVal val="visible"/>
                                      </p:to>
                                    </p:set>
                                    <p:animEffect transition="in" filter="strips(downRight)">
                                      <p:cBhvr>
                                        <p:cTn id="22"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807496" y="4945716"/>
            <a:ext cx="7560515" cy="1102658"/>
          </a:xfrm>
        </p:spPr>
        <p:txBody>
          <a:bodyPr/>
          <a:lstStyle/>
          <a:p>
            <a:pPr algn="ctr"/>
            <a:r>
              <a:rPr lang="en-US" sz="4800" dirty="0" smtClean="0"/>
              <a:t>Fighting Compelled Password Disclosure and Decryption</a:t>
            </a:r>
            <a:endParaRPr lang="en-US" sz="4800" dirty="0"/>
          </a:p>
        </p:txBody>
      </p:sp>
      <p:pic>
        <p:nvPicPr>
          <p:cNvPr id="3" name="Picture Placeholder 2" descr="password disclosure.jpg"/>
          <p:cNvPicPr>
            <a:picLocks noGrp="1" noChangeAspect="1"/>
          </p:cNvPicPr>
          <p:nvPr>
            <p:ph type="pic" idx="1"/>
          </p:nvPr>
        </p:nvPicPr>
        <p:blipFill>
          <a:blip r:embed="rId2">
            <a:extLst>
              <a:ext uri="{28A0092B-C50C-407E-A947-70E740481C1C}">
                <a14:useLocalDpi xmlns:a14="http://schemas.microsoft.com/office/drawing/2010/main" val="0"/>
              </a:ext>
            </a:extLst>
          </a:blip>
          <a:srcRect t="14228" b="14228"/>
          <a:stretch>
            <a:fillRect/>
          </a:stretch>
        </p:blipFill>
        <p:spPr/>
      </p:pic>
    </p:spTree>
    <p:extLst>
      <p:ext uri="{BB962C8B-B14F-4D97-AF65-F5344CB8AC3E}">
        <p14:creationId xmlns:p14="http://schemas.microsoft.com/office/powerpoint/2010/main" val="8032325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15223" y="381000"/>
            <a:ext cx="8236050" cy="809625"/>
          </a:xfrm>
        </p:spPr>
        <p:txBody>
          <a:bodyPr/>
          <a:lstStyle/>
          <a:p>
            <a:r>
              <a:rPr lang="en-US" dirty="0" smtClean="0"/>
              <a:t>Beware “foregone conclusion”</a:t>
            </a:r>
            <a:endParaRPr lang="en-US" dirty="0"/>
          </a:p>
        </p:txBody>
      </p:sp>
      <p:sp>
        <p:nvSpPr>
          <p:cNvPr id="8" name="Content Placeholder 7"/>
          <p:cNvSpPr>
            <a:spLocks noGrp="1"/>
          </p:cNvSpPr>
          <p:nvPr>
            <p:ph sz="half" idx="1"/>
          </p:nvPr>
        </p:nvSpPr>
        <p:spPr>
          <a:xfrm>
            <a:off x="460375" y="1527049"/>
            <a:ext cx="8207375" cy="4489449"/>
          </a:xfrm>
        </p:spPr>
        <p:txBody>
          <a:bodyPr>
            <a:noAutofit/>
          </a:bodyPr>
          <a:lstStyle/>
          <a:p>
            <a:r>
              <a:rPr lang="en-US" sz="2800" i="1" dirty="0" smtClean="0"/>
              <a:t>US v. </a:t>
            </a:r>
            <a:r>
              <a:rPr lang="en-US" sz="2800" i="1" dirty="0" err="1" smtClean="0"/>
              <a:t>Gavegnano</a:t>
            </a:r>
            <a:r>
              <a:rPr lang="en-US" sz="2800" dirty="0" smtClean="0"/>
              <a:t>, 305 </a:t>
            </a:r>
            <a:r>
              <a:rPr lang="en-US" sz="2800" dirty="0" err="1" smtClean="0"/>
              <a:t>F.Appx</a:t>
            </a:r>
            <a:r>
              <a:rPr lang="en-US" sz="2800" dirty="0" smtClean="0"/>
              <a:t> 954, 956 (4</a:t>
            </a:r>
            <a:r>
              <a:rPr lang="en-US" sz="2800" baseline="30000" dirty="0" smtClean="0"/>
              <a:t>th</a:t>
            </a:r>
            <a:r>
              <a:rPr lang="en-US" sz="2800" dirty="0" smtClean="0"/>
              <a:t> Cir. 2009)</a:t>
            </a:r>
            <a:r>
              <a:rPr lang="en-US" sz="2800" dirty="0"/>
              <a:t> </a:t>
            </a:r>
            <a:r>
              <a:rPr lang="en-US" sz="2800" dirty="0" smtClean="0"/>
              <a:t>Post-invocation PW requests don’t violate 5</a:t>
            </a:r>
            <a:r>
              <a:rPr lang="en-US" sz="2800" baseline="30000" dirty="0" smtClean="0"/>
              <a:t>th</a:t>
            </a:r>
            <a:r>
              <a:rPr lang="en-US" sz="2800" dirty="0" smtClean="0"/>
              <a:t> Amendment because any </a:t>
            </a:r>
            <a:r>
              <a:rPr lang="en-US" sz="2800" dirty="0"/>
              <a:t>self-incriminating testimony </a:t>
            </a:r>
            <a:r>
              <a:rPr lang="en-US" sz="2800" dirty="0" smtClean="0"/>
              <a:t>is a </a:t>
            </a:r>
            <a:r>
              <a:rPr lang="en-US" sz="2800" dirty="0"/>
              <a:t>“foregone conclusion” </a:t>
            </a:r>
            <a:r>
              <a:rPr lang="en-US" sz="2800" dirty="0" smtClean="0"/>
              <a:t>where the </a:t>
            </a:r>
            <a:r>
              <a:rPr lang="en-US" sz="2800" dirty="0"/>
              <a:t>Government </a:t>
            </a:r>
            <a:r>
              <a:rPr lang="en-US" sz="2800" dirty="0" smtClean="0"/>
              <a:t>can independently prove that the suspect was </a:t>
            </a:r>
            <a:r>
              <a:rPr lang="en-US" sz="2800" dirty="0"/>
              <a:t>the sole user and possessor of the </a:t>
            </a:r>
            <a:r>
              <a:rPr lang="en-US" sz="2800" dirty="0" smtClean="0"/>
              <a:t>device</a:t>
            </a:r>
            <a:endParaRPr lang="en-US" sz="2800" dirty="0"/>
          </a:p>
        </p:txBody>
      </p:sp>
    </p:spTree>
    <p:extLst>
      <p:ext uri="{BB962C8B-B14F-4D97-AF65-F5344CB8AC3E}">
        <p14:creationId xmlns:p14="http://schemas.microsoft.com/office/powerpoint/2010/main" val="39142389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strips(downRight)">
                                      <p:cBhvr>
                                        <p:cTn id="7"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76302" y="381000"/>
            <a:ext cx="8482795" cy="809625"/>
          </a:xfrm>
        </p:spPr>
        <p:txBody>
          <a:bodyPr/>
          <a:lstStyle/>
          <a:p>
            <a:r>
              <a:rPr lang="en-US" sz="3400" dirty="0" smtClean="0"/>
              <a:t>Beware PW as “non-testimonial” consent:</a:t>
            </a:r>
            <a:endParaRPr lang="en-US" sz="3400" dirty="0"/>
          </a:p>
        </p:txBody>
      </p:sp>
      <p:sp>
        <p:nvSpPr>
          <p:cNvPr id="8" name="Content Placeholder 7"/>
          <p:cNvSpPr>
            <a:spLocks noGrp="1"/>
          </p:cNvSpPr>
          <p:nvPr>
            <p:ph sz="half" idx="1"/>
          </p:nvPr>
        </p:nvSpPr>
        <p:spPr>
          <a:xfrm>
            <a:off x="251190" y="1359568"/>
            <a:ext cx="8707907" cy="4489449"/>
          </a:xfrm>
        </p:spPr>
        <p:txBody>
          <a:bodyPr>
            <a:noAutofit/>
          </a:bodyPr>
          <a:lstStyle/>
          <a:p>
            <a:r>
              <a:rPr lang="en-US" sz="2800" i="1" dirty="0" smtClean="0"/>
              <a:t>US v</a:t>
            </a:r>
            <a:r>
              <a:rPr lang="en-US" sz="2800" i="1" dirty="0"/>
              <a:t>. Patane</a:t>
            </a:r>
            <a:r>
              <a:rPr lang="en-US" sz="2800" dirty="0"/>
              <a:t>, 542 U.S. 630 (2004): </a:t>
            </a:r>
            <a:endParaRPr lang="en-US" sz="2800" dirty="0" smtClean="0"/>
          </a:p>
          <a:p>
            <a:pPr marL="625475" lvl="1" indent="-342900">
              <a:buFont typeface="+mj-lt"/>
              <a:buAutoNum type="arabicPeriod"/>
            </a:pPr>
            <a:r>
              <a:rPr lang="en-US" sz="2400" dirty="0" smtClean="0"/>
              <a:t>Self</a:t>
            </a:r>
            <a:r>
              <a:rPr lang="en-US" sz="2400" dirty="0"/>
              <a:t>-incrimination Clause cannot be violated by introduction of nontestimonial evidence obtained as result of voluntary </a:t>
            </a:r>
            <a:r>
              <a:rPr lang="en-US" sz="2400" dirty="0" smtClean="0"/>
              <a:t>statements </a:t>
            </a:r>
          </a:p>
          <a:p>
            <a:pPr marL="625475" lvl="1" indent="-342900">
              <a:buFont typeface="+mj-lt"/>
              <a:buAutoNum type="arabicPeriod"/>
            </a:pPr>
            <a:r>
              <a:rPr lang="en-US" sz="2400" dirty="0" smtClean="0"/>
              <a:t>failure </a:t>
            </a:r>
            <a:r>
              <a:rPr lang="en-US" sz="2400" dirty="0"/>
              <a:t>to give Miranda warnings does not require suppression of physical fruits of suspect's unwarned but voluntary </a:t>
            </a:r>
            <a:r>
              <a:rPr lang="en-US" sz="2400" dirty="0" smtClean="0"/>
              <a:t>statements</a:t>
            </a:r>
          </a:p>
          <a:p>
            <a:r>
              <a:rPr lang="en-US" sz="2600" i="1" dirty="0" smtClean="0"/>
              <a:t>US v. </a:t>
            </a:r>
            <a:r>
              <a:rPr lang="en-US" sz="2600" i="1" dirty="0" err="1" smtClean="0"/>
              <a:t>Venegas</a:t>
            </a:r>
            <a:r>
              <a:rPr lang="en-US" sz="2600" dirty="0" smtClean="0"/>
              <a:t>, 594 </a:t>
            </a:r>
            <a:r>
              <a:rPr lang="en-US" sz="2600" dirty="0" err="1" smtClean="0"/>
              <a:t>F.Appx</a:t>
            </a:r>
            <a:r>
              <a:rPr lang="en-US" sz="2600" dirty="0" smtClean="0"/>
              <a:t> 822, 827 (5</a:t>
            </a:r>
            <a:r>
              <a:rPr lang="en-US" sz="2600" baseline="30000" dirty="0" smtClean="0"/>
              <a:t>th</a:t>
            </a:r>
            <a:r>
              <a:rPr lang="en-US" sz="2600" dirty="0" smtClean="0"/>
              <a:t> Cir 2014)(per </a:t>
            </a:r>
            <a:r>
              <a:rPr lang="en-US" sz="2600" dirty="0" err="1" smtClean="0"/>
              <a:t>curiam</a:t>
            </a:r>
            <a:r>
              <a:rPr lang="en-US" sz="2600" dirty="0" smtClean="0"/>
              <a:t>) </a:t>
            </a:r>
            <a:r>
              <a:rPr lang="mr-IN" sz="2600" dirty="0" smtClean="0"/>
              <a:t>–</a:t>
            </a:r>
            <a:r>
              <a:rPr lang="en-US" sz="2600" dirty="0" smtClean="0"/>
              <a:t> “statement granting consent to a search</a:t>
            </a:r>
            <a:r>
              <a:rPr lang="mr-IN" sz="2600" dirty="0" smtClean="0"/>
              <a:t>…</a:t>
            </a:r>
            <a:r>
              <a:rPr lang="en-US" sz="2600" dirty="0" smtClean="0"/>
              <a:t>is neither testimonial nor communicative in the Fifth Amendment sense”</a:t>
            </a:r>
            <a:endParaRPr lang="en-US" sz="2600" dirty="0"/>
          </a:p>
        </p:txBody>
      </p:sp>
    </p:spTree>
    <p:extLst>
      <p:ext uri="{BB962C8B-B14F-4D97-AF65-F5344CB8AC3E}">
        <p14:creationId xmlns:p14="http://schemas.microsoft.com/office/powerpoint/2010/main" val="8676543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strips(downRight)">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strips(downRight)">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strips(downRight)">
                                      <p:cBhvr>
                                        <p:cTn id="17" dur="500"/>
                                        <p:tgtEl>
                                          <p:spTgt spid="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nodeType="clickEffect">
                                  <p:stCondLst>
                                    <p:cond delay="0"/>
                                  </p:stCondLst>
                                  <p:childTnLst>
                                    <p:set>
                                      <p:cBhvr>
                                        <p:cTn id="21" dur="1" fill="hold">
                                          <p:stCondLst>
                                            <p:cond delay="0"/>
                                          </p:stCondLst>
                                        </p:cTn>
                                        <p:tgtEl>
                                          <p:spTgt spid="8">
                                            <p:txEl>
                                              <p:pRg st="3" end="3"/>
                                            </p:txEl>
                                          </p:spTgt>
                                        </p:tgtEl>
                                        <p:attrNameLst>
                                          <p:attrName>style.visibility</p:attrName>
                                        </p:attrNameLst>
                                      </p:cBhvr>
                                      <p:to>
                                        <p:strVal val="visible"/>
                                      </p:to>
                                    </p:set>
                                    <p:animEffect transition="in" filter="strips(downRight)">
                                      <p:cBhvr>
                                        <p:cTn id="22"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1"/>
          </p:nvPr>
        </p:nvSpPr>
        <p:spPr>
          <a:xfrm>
            <a:off x="251190" y="1359568"/>
            <a:ext cx="8707907" cy="4489449"/>
          </a:xfrm>
        </p:spPr>
        <p:txBody>
          <a:bodyPr>
            <a:noAutofit/>
          </a:bodyPr>
          <a:lstStyle/>
          <a:p>
            <a:r>
              <a:rPr lang="en-US" sz="2800" dirty="0"/>
              <a:t>US v. Hank Robinson, 76 M.J. 663 (AFCCA May 2017</a:t>
            </a:r>
            <a:r>
              <a:rPr lang="en-US" sz="2800" dirty="0" smtClean="0"/>
              <a:t>)</a:t>
            </a:r>
            <a:endParaRPr lang="en-US" sz="2800" dirty="0"/>
          </a:p>
          <a:p>
            <a:pPr marL="739775" lvl="1" indent="-457200">
              <a:buFont typeface="+mj-lt"/>
              <a:buAutoNum type="arabicPeriod"/>
            </a:pPr>
            <a:r>
              <a:rPr lang="en-US" sz="2400" dirty="0"/>
              <a:t>Defendant consented to search of his cell phone</a:t>
            </a:r>
          </a:p>
          <a:p>
            <a:pPr marL="739775" lvl="1" indent="-457200">
              <a:buFont typeface="+mj-lt"/>
              <a:buAutoNum type="arabicPeriod"/>
            </a:pPr>
            <a:r>
              <a:rPr lang="en-US" sz="2400" dirty="0"/>
              <a:t>I</a:t>
            </a:r>
            <a:r>
              <a:rPr lang="en-US" sz="2400" dirty="0" smtClean="0"/>
              <a:t>nvestigator's </a:t>
            </a:r>
            <a:r>
              <a:rPr lang="en-US" sz="2400" dirty="0"/>
              <a:t>request for passcode for accused's </a:t>
            </a:r>
            <a:r>
              <a:rPr lang="en-US" sz="2400" dirty="0" smtClean="0"/>
              <a:t>cell phone </a:t>
            </a:r>
            <a:r>
              <a:rPr lang="en-US" sz="2400" dirty="0"/>
              <a:t>after he invoked his right to counsel was not an interrogation and thus did not violate his rights under Fifth </a:t>
            </a:r>
            <a:r>
              <a:rPr lang="en-US" sz="2400" dirty="0" smtClean="0"/>
              <a:t>Amendment</a:t>
            </a:r>
            <a:endParaRPr lang="en-US" sz="2400" dirty="0"/>
          </a:p>
          <a:p>
            <a:pPr marL="739775" lvl="1" indent="-457200">
              <a:buFont typeface="+mj-lt"/>
              <a:buAutoNum type="arabicPeriod"/>
            </a:pPr>
            <a:r>
              <a:rPr lang="en-US" sz="2400" dirty="0" smtClean="0"/>
              <a:t>Because </a:t>
            </a:r>
            <a:r>
              <a:rPr lang="en-US" sz="2400" dirty="0"/>
              <a:t>there was no dispute as to Appellant's ownership, dominion, or control over the phone, his knowledge of the passcode did not incriminate him</a:t>
            </a:r>
            <a:r>
              <a:rPr lang="en-US" sz="2400" dirty="0" smtClean="0"/>
              <a:t>.</a:t>
            </a:r>
          </a:p>
          <a:p>
            <a:pPr marL="739775" lvl="1" indent="-457200">
              <a:buFont typeface="+mj-lt"/>
              <a:buAutoNum type="arabicPeriod"/>
            </a:pPr>
            <a:r>
              <a:rPr lang="en-US" sz="2400" dirty="0" smtClean="0"/>
              <a:t>Investigators </a:t>
            </a:r>
            <a:r>
              <a:rPr lang="en-US" sz="2400" dirty="0"/>
              <a:t>had no reason to believe that the passcode itself would be incriminating or communicate any information about the crime - p. 671 </a:t>
            </a:r>
          </a:p>
        </p:txBody>
      </p:sp>
      <p:sp>
        <p:nvSpPr>
          <p:cNvPr id="5" name="Title 3"/>
          <p:cNvSpPr>
            <a:spLocks noGrp="1"/>
          </p:cNvSpPr>
          <p:nvPr>
            <p:ph type="title"/>
          </p:nvPr>
        </p:nvSpPr>
        <p:spPr>
          <a:xfrm>
            <a:off x="476302" y="381000"/>
            <a:ext cx="8482795" cy="809625"/>
          </a:xfrm>
        </p:spPr>
        <p:txBody>
          <a:bodyPr/>
          <a:lstStyle/>
          <a:p>
            <a:r>
              <a:rPr lang="en-US" sz="3400" dirty="0" smtClean="0"/>
              <a:t>Beware PW as “non-testimonial” consent:</a:t>
            </a:r>
            <a:endParaRPr lang="en-US" sz="3400" dirty="0"/>
          </a:p>
        </p:txBody>
      </p:sp>
    </p:spTree>
    <p:extLst>
      <p:ext uri="{BB962C8B-B14F-4D97-AF65-F5344CB8AC3E}">
        <p14:creationId xmlns:p14="http://schemas.microsoft.com/office/powerpoint/2010/main" val="20325090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strips(downRight)">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strips(downRight)">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strips(downRight)">
                                      <p:cBhvr>
                                        <p:cTn id="17" dur="500"/>
                                        <p:tgtEl>
                                          <p:spTgt spid="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nodeType="clickEffect">
                                  <p:stCondLst>
                                    <p:cond delay="0"/>
                                  </p:stCondLst>
                                  <p:childTnLst>
                                    <p:set>
                                      <p:cBhvr>
                                        <p:cTn id="21" dur="1" fill="hold">
                                          <p:stCondLst>
                                            <p:cond delay="0"/>
                                          </p:stCondLst>
                                        </p:cTn>
                                        <p:tgtEl>
                                          <p:spTgt spid="8">
                                            <p:txEl>
                                              <p:pRg st="3" end="3"/>
                                            </p:txEl>
                                          </p:spTgt>
                                        </p:tgtEl>
                                        <p:attrNameLst>
                                          <p:attrName>style.visibility</p:attrName>
                                        </p:attrNameLst>
                                      </p:cBhvr>
                                      <p:to>
                                        <p:strVal val="visible"/>
                                      </p:to>
                                    </p:set>
                                    <p:animEffect transition="in" filter="strips(downRight)">
                                      <p:cBhvr>
                                        <p:cTn id="22" dur="500"/>
                                        <p:tgtEl>
                                          <p:spTgt spid="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6" fill="hold" nodeType="clickEffect">
                                  <p:stCondLst>
                                    <p:cond delay="0"/>
                                  </p:stCondLst>
                                  <p:childTnLst>
                                    <p:set>
                                      <p:cBhvr>
                                        <p:cTn id="26" dur="1" fill="hold">
                                          <p:stCondLst>
                                            <p:cond delay="0"/>
                                          </p:stCondLst>
                                        </p:cTn>
                                        <p:tgtEl>
                                          <p:spTgt spid="8">
                                            <p:txEl>
                                              <p:pRg st="4" end="4"/>
                                            </p:txEl>
                                          </p:spTgt>
                                        </p:tgtEl>
                                        <p:attrNameLst>
                                          <p:attrName>style.visibility</p:attrName>
                                        </p:attrNameLst>
                                      </p:cBhvr>
                                      <p:to>
                                        <p:strVal val="visible"/>
                                      </p:to>
                                    </p:set>
                                    <p:animEffect transition="in" filter="strips(downRight)">
                                      <p:cBhvr>
                                        <p:cTn id="27"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1"/>
          </p:nvPr>
        </p:nvSpPr>
        <p:spPr>
          <a:xfrm>
            <a:off x="251190" y="1359568"/>
            <a:ext cx="8707907" cy="4489449"/>
          </a:xfrm>
        </p:spPr>
        <p:txBody>
          <a:bodyPr>
            <a:noAutofit/>
          </a:bodyPr>
          <a:lstStyle/>
          <a:p>
            <a:r>
              <a:rPr lang="en-US" sz="2800" dirty="0"/>
              <a:t>US v. Chad Blatney, 2017 WL 2422807 (May 2017</a:t>
            </a:r>
            <a:r>
              <a:rPr lang="en-US" sz="2800" dirty="0" smtClean="0"/>
              <a:t>)</a:t>
            </a:r>
          </a:p>
          <a:p>
            <a:pPr marL="796925" lvl="1" indent="-514350">
              <a:buFont typeface="+mj-lt"/>
              <a:buAutoNum type="arabicPeriod"/>
            </a:pPr>
            <a:r>
              <a:rPr lang="en-US" sz="2600" dirty="0" smtClean="0"/>
              <a:t>Govt’s </a:t>
            </a:r>
            <a:r>
              <a:rPr lang="en-US" sz="2600" dirty="0"/>
              <a:t>appeal </a:t>
            </a:r>
            <a:r>
              <a:rPr lang="en-US" sz="2600" dirty="0" smtClean="0"/>
              <a:t>granted</a:t>
            </a:r>
            <a:endParaRPr lang="en-US" sz="2600" dirty="0"/>
          </a:p>
          <a:p>
            <a:pPr marL="796925" lvl="1" indent="-514350">
              <a:buFont typeface="+mj-lt"/>
              <a:buAutoNum type="arabicPeriod"/>
            </a:pPr>
            <a:r>
              <a:rPr lang="en-US" sz="2600" dirty="0" smtClean="0"/>
              <a:t>MJ’s </a:t>
            </a:r>
            <a:r>
              <a:rPr lang="en-US" sz="2600" dirty="0"/>
              <a:t>granting of MTS </a:t>
            </a:r>
            <a:r>
              <a:rPr lang="en-US" sz="2600" dirty="0" smtClean="0"/>
              <a:t>vacated</a:t>
            </a:r>
            <a:endParaRPr lang="en-US" sz="2600" dirty="0"/>
          </a:p>
          <a:p>
            <a:pPr marL="796925" lvl="1" indent="-514350">
              <a:buFont typeface="+mj-lt"/>
              <a:buAutoNum type="arabicPeriod"/>
            </a:pPr>
            <a:r>
              <a:rPr lang="en-US" sz="2600" dirty="0" smtClean="0"/>
              <a:t>case </a:t>
            </a:r>
            <a:r>
              <a:rPr lang="en-US" sz="2600" dirty="0"/>
              <a:t>remanded to permit trial judge to analyze issue consistent with Robinson opinion</a:t>
            </a:r>
            <a:r>
              <a:rPr lang="en-US" sz="2600" dirty="0" smtClean="0"/>
              <a:t>, and </a:t>
            </a:r>
            <a:r>
              <a:rPr lang="en-US" sz="2600" dirty="0"/>
              <a:t>to </a:t>
            </a:r>
            <a:r>
              <a:rPr lang="en-US" sz="2600" dirty="0">
                <a:solidFill>
                  <a:srgbClr val="FFFF00"/>
                </a:solidFill>
              </a:rPr>
              <a:t>clarify whether the investigators’ request to defendant to unlock his iPhone constituted interrogation </a:t>
            </a:r>
            <a:endParaRPr lang="en-US" sz="2200" dirty="0">
              <a:solidFill>
                <a:srgbClr val="FFFF00"/>
              </a:solidFill>
            </a:endParaRPr>
          </a:p>
        </p:txBody>
      </p:sp>
      <p:sp>
        <p:nvSpPr>
          <p:cNvPr id="5" name="Title 3"/>
          <p:cNvSpPr>
            <a:spLocks noGrp="1"/>
          </p:cNvSpPr>
          <p:nvPr>
            <p:ph type="title"/>
          </p:nvPr>
        </p:nvSpPr>
        <p:spPr>
          <a:xfrm>
            <a:off x="476302" y="381000"/>
            <a:ext cx="8482795" cy="809625"/>
          </a:xfrm>
        </p:spPr>
        <p:txBody>
          <a:bodyPr/>
          <a:lstStyle/>
          <a:p>
            <a:r>
              <a:rPr lang="en-US" sz="3400" dirty="0" smtClean="0"/>
              <a:t>Beware PW as “non-testimonial” consent:</a:t>
            </a:r>
            <a:endParaRPr lang="en-US" sz="3400" dirty="0"/>
          </a:p>
        </p:txBody>
      </p:sp>
    </p:spTree>
    <p:extLst>
      <p:ext uri="{BB962C8B-B14F-4D97-AF65-F5344CB8AC3E}">
        <p14:creationId xmlns:p14="http://schemas.microsoft.com/office/powerpoint/2010/main" val="685118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strips(downRight)">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strips(downRight)">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strips(downRight)">
                                      <p:cBhvr>
                                        <p:cTn id="17" dur="500"/>
                                        <p:tgtEl>
                                          <p:spTgt spid="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nodeType="clickEffect">
                                  <p:stCondLst>
                                    <p:cond delay="0"/>
                                  </p:stCondLst>
                                  <p:childTnLst>
                                    <p:set>
                                      <p:cBhvr>
                                        <p:cTn id="21" dur="1" fill="hold">
                                          <p:stCondLst>
                                            <p:cond delay="0"/>
                                          </p:stCondLst>
                                        </p:cTn>
                                        <p:tgtEl>
                                          <p:spTgt spid="8">
                                            <p:txEl>
                                              <p:pRg st="3" end="3"/>
                                            </p:txEl>
                                          </p:spTgt>
                                        </p:tgtEl>
                                        <p:attrNameLst>
                                          <p:attrName>style.visibility</p:attrName>
                                        </p:attrNameLst>
                                      </p:cBhvr>
                                      <p:to>
                                        <p:strVal val="visible"/>
                                      </p:to>
                                    </p:set>
                                    <p:animEffect transition="in" filter="strips(downRight)">
                                      <p:cBhvr>
                                        <p:cTn id="22"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1"/>
          </p:nvPr>
        </p:nvSpPr>
        <p:spPr>
          <a:xfrm>
            <a:off x="251190" y="1359568"/>
            <a:ext cx="8707907" cy="4489449"/>
          </a:xfrm>
        </p:spPr>
        <p:txBody>
          <a:bodyPr>
            <a:noAutofit/>
          </a:bodyPr>
          <a:lstStyle/>
          <a:p>
            <a:r>
              <a:rPr lang="en-US" sz="2800" dirty="0" smtClean="0"/>
              <a:t>US v. </a:t>
            </a:r>
            <a:r>
              <a:rPr lang="en-US" sz="2800" dirty="0" err="1" smtClean="0"/>
              <a:t>Kirschner</a:t>
            </a:r>
            <a:r>
              <a:rPr lang="en-US" sz="2800" dirty="0" smtClean="0"/>
              <a:t>, 823 F.Supp.2d 665, 669 (E.D. Mich. 2010)</a:t>
            </a:r>
          </a:p>
          <a:p>
            <a:pPr marL="796925" lvl="1" indent="-514350">
              <a:buFont typeface="+mj-lt"/>
              <a:buAutoNum type="arabicPeriod"/>
            </a:pPr>
            <a:r>
              <a:rPr lang="en-US" sz="2600" dirty="0" smtClean="0"/>
              <a:t>Fact that a passcode emanates from “mental processes” is enough to deem it testimonial when it is spoken or subpoenaed.</a:t>
            </a:r>
            <a:endParaRPr lang="en-US" sz="2200" dirty="0">
              <a:solidFill>
                <a:srgbClr val="FFFF00"/>
              </a:solidFill>
            </a:endParaRPr>
          </a:p>
        </p:txBody>
      </p:sp>
      <p:sp>
        <p:nvSpPr>
          <p:cNvPr id="5" name="Title 3"/>
          <p:cNvSpPr>
            <a:spLocks noGrp="1"/>
          </p:cNvSpPr>
          <p:nvPr>
            <p:ph type="title"/>
          </p:nvPr>
        </p:nvSpPr>
        <p:spPr>
          <a:xfrm>
            <a:off x="476302" y="381000"/>
            <a:ext cx="8482795" cy="809625"/>
          </a:xfrm>
        </p:spPr>
        <p:txBody>
          <a:bodyPr/>
          <a:lstStyle/>
          <a:p>
            <a:r>
              <a:rPr lang="en-US" sz="3400" dirty="0" smtClean="0"/>
              <a:t>Counter argument: PW IS testimonial:</a:t>
            </a:r>
            <a:endParaRPr lang="en-US" sz="3400" dirty="0"/>
          </a:p>
        </p:txBody>
      </p:sp>
    </p:spTree>
    <p:extLst>
      <p:ext uri="{BB962C8B-B14F-4D97-AF65-F5344CB8AC3E}">
        <p14:creationId xmlns:p14="http://schemas.microsoft.com/office/powerpoint/2010/main" val="10291239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strips(downRight)">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strips(downRight)">
                                      <p:cBhvr>
                                        <p:cTn id="12" dur="500"/>
                                        <p:tgtEl>
                                          <p:spTgt spid="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79463" y="381000"/>
            <a:ext cx="7583487" cy="809625"/>
          </a:xfrm>
        </p:spPr>
        <p:txBody>
          <a:bodyPr/>
          <a:lstStyle/>
          <a:p>
            <a:r>
              <a:rPr lang="en-US" dirty="0" smtClean="0"/>
              <a:t>Immunity for disclosure:</a:t>
            </a:r>
            <a:endParaRPr lang="en-US" dirty="0"/>
          </a:p>
        </p:txBody>
      </p:sp>
      <p:sp>
        <p:nvSpPr>
          <p:cNvPr id="8" name="Content Placeholder 7"/>
          <p:cNvSpPr>
            <a:spLocks noGrp="1"/>
          </p:cNvSpPr>
          <p:nvPr>
            <p:ph sz="half" idx="1"/>
          </p:nvPr>
        </p:nvSpPr>
        <p:spPr>
          <a:xfrm>
            <a:off x="460375" y="1190625"/>
            <a:ext cx="8207375" cy="4489449"/>
          </a:xfrm>
        </p:spPr>
        <p:txBody>
          <a:bodyPr>
            <a:noAutofit/>
          </a:bodyPr>
          <a:lstStyle/>
          <a:p>
            <a:r>
              <a:rPr lang="en-US" sz="2800" i="1" dirty="0" smtClean="0"/>
              <a:t>US v</a:t>
            </a:r>
            <a:r>
              <a:rPr lang="en-US" sz="2800" i="1" dirty="0"/>
              <a:t>. Hubbell</a:t>
            </a:r>
            <a:r>
              <a:rPr lang="en-US" sz="2800" dirty="0"/>
              <a:t>, 530 U.S. 27 (2000) </a:t>
            </a:r>
            <a:r>
              <a:rPr lang="mr-IN" sz="2800" dirty="0" smtClean="0"/>
              <a:t>–</a:t>
            </a:r>
            <a:r>
              <a:rPr lang="en-US" sz="2800" dirty="0" smtClean="0"/>
              <a:t> </a:t>
            </a:r>
          </a:p>
          <a:p>
            <a:pPr marL="625475" lvl="1" indent="-342900">
              <a:buFont typeface="+mj-lt"/>
              <a:buAutoNum type="arabicPeriod"/>
            </a:pPr>
            <a:r>
              <a:rPr lang="en-US" sz="2600" dirty="0" smtClean="0"/>
              <a:t>Held </a:t>
            </a:r>
            <a:r>
              <a:rPr lang="en-US" sz="2600" dirty="0" smtClean="0">
                <a:solidFill>
                  <a:srgbClr val="FFFF00"/>
                </a:solidFill>
              </a:rPr>
              <a:t>immunity</a:t>
            </a:r>
            <a:r>
              <a:rPr lang="en-US" sz="2600" dirty="0" smtClean="0"/>
              <a:t> </a:t>
            </a:r>
            <a:r>
              <a:rPr lang="en-US" sz="2600" dirty="0"/>
              <a:t>granted </a:t>
            </a:r>
            <a:r>
              <a:rPr lang="en-US" sz="2600" dirty="0" smtClean="0"/>
              <a:t>client in </a:t>
            </a:r>
            <a:r>
              <a:rPr lang="en-US" sz="2600" dirty="0"/>
              <a:t>prior prosecution in exchange for his disclosure of broad categories of documents responsive to subpoena precluded subsequent, unrelated prosecution, to extent that </a:t>
            </a:r>
            <a:r>
              <a:rPr lang="en-US" sz="2600" dirty="0">
                <a:solidFill>
                  <a:srgbClr val="FFFF00"/>
                </a:solidFill>
              </a:rPr>
              <a:t>testimonial aspect of defendant's act of producing documents</a:t>
            </a:r>
            <a:r>
              <a:rPr lang="en-US" sz="2600" dirty="0"/>
              <a:t> was first, necessary step in discovery of evidence supporting </a:t>
            </a:r>
            <a:r>
              <a:rPr lang="en-US" sz="2600" dirty="0" smtClean="0"/>
              <a:t>2</a:t>
            </a:r>
            <a:r>
              <a:rPr lang="en-US" sz="2600" baseline="30000" dirty="0" smtClean="0"/>
              <a:t>nd</a:t>
            </a:r>
            <a:r>
              <a:rPr lang="en-US" sz="2600" dirty="0" smtClean="0"/>
              <a:t> prosecution</a:t>
            </a:r>
            <a:endParaRPr lang="en-US" sz="2600" dirty="0"/>
          </a:p>
          <a:p>
            <a:pPr marL="625475" lvl="1" indent="-342900">
              <a:buFont typeface="+mj-lt"/>
              <a:buAutoNum type="arabicPeriod"/>
            </a:pPr>
            <a:r>
              <a:rPr lang="en-US" sz="2600" dirty="0"/>
              <a:t>significant difference between the use of compulsion to extort communications from a defendant and compelling a person to engage in conduct </a:t>
            </a:r>
            <a:r>
              <a:rPr lang="en-US" sz="2600" dirty="0" smtClean="0"/>
              <a:t>that </a:t>
            </a:r>
            <a:r>
              <a:rPr lang="en-US" sz="2600" dirty="0"/>
              <a:t>may be incriminating p.34-</a:t>
            </a:r>
            <a:r>
              <a:rPr lang="en-US" sz="2600" dirty="0" smtClean="0"/>
              <a:t>35 </a:t>
            </a:r>
            <a:r>
              <a:rPr lang="mr-IN" sz="2600" dirty="0" smtClean="0"/>
              <a:t>–</a:t>
            </a:r>
            <a:r>
              <a:rPr lang="en-US" sz="2600" dirty="0" smtClean="0"/>
              <a:t> </a:t>
            </a:r>
            <a:r>
              <a:rPr lang="en-US" sz="2600" dirty="0" smtClean="0">
                <a:solidFill>
                  <a:srgbClr val="FFFF00"/>
                </a:solidFill>
              </a:rPr>
              <a:t>foreshadows PW v. FP</a:t>
            </a:r>
            <a:endParaRPr lang="en-US" sz="2600" dirty="0">
              <a:solidFill>
                <a:srgbClr val="FFFF00"/>
              </a:solidFill>
            </a:endParaRPr>
          </a:p>
        </p:txBody>
      </p:sp>
    </p:spTree>
    <p:extLst>
      <p:ext uri="{BB962C8B-B14F-4D97-AF65-F5344CB8AC3E}">
        <p14:creationId xmlns:p14="http://schemas.microsoft.com/office/powerpoint/2010/main" val="21280865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strips(downRight)">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strips(downRight)">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strips(downRight)">
                                      <p:cBhvr>
                                        <p:cTn id="17"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79463" y="381000"/>
            <a:ext cx="7583487" cy="809625"/>
          </a:xfrm>
        </p:spPr>
        <p:txBody>
          <a:bodyPr/>
          <a:lstStyle/>
          <a:p>
            <a:r>
              <a:rPr lang="en-US" dirty="0" smtClean="0"/>
              <a:t>Immunity for disclosure</a:t>
            </a:r>
            <a:endParaRPr lang="en-US" dirty="0"/>
          </a:p>
        </p:txBody>
      </p:sp>
      <p:sp>
        <p:nvSpPr>
          <p:cNvPr id="8" name="Content Placeholder 7"/>
          <p:cNvSpPr>
            <a:spLocks noGrp="1"/>
          </p:cNvSpPr>
          <p:nvPr>
            <p:ph sz="half" idx="1"/>
          </p:nvPr>
        </p:nvSpPr>
        <p:spPr>
          <a:xfrm>
            <a:off x="460375" y="1190625"/>
            <a:ext cx="8207375" cy="4489449"/>
          </a:xfrm>
        </p:spPr>
        <p:txBody>
          <a:bodyPr>
            <a:noAutofit/>
          </a:bodyPr>
          <a:lstStyle/>
          <a:p>
            <a:r>
              <a:rPr lang="en-US" sz="2800" i="1" dirty="0" smtClean="0"/>
              <a:t>US v</a:t>
            </a:r>
            <a:r>
              <a:rPr lang="en-US" sz="2800" i="1" dirty="0"/>
              <a:t>. Hubbell</a:t>
            </a:r>
            <a:r>
              <a:rPr lang="en-US" sz="2800" dirty="0"/>
              <a:t>, 530 U.S. 27 (2000) </a:t>
            </a:r>
            <a:r>
              <a:rPr lang="mr-IN" sz="2800" dirty="0" smtClean="0"/>
              <a:t>–</a:t>
            </a:r>
            <a:r>
              <a:rPr lang="en-US" sz="2800" dirty="0" smtClean="0"/>
              <a:t> </a:t>
            </a:r>
          </a:p>
          <a:p>
            <a:pPr marL="625475" lvl="1" indent="-342900">
              <a:buFont typeface="+mj-lt"/>
              <a:buAutoNum type="arabicPeriod" startAt="3"/>
            </a:pPr>
            <a:r>
              <a:rPr lang="en-US" sz="2600" dirty="0" smtClean="0"/>
              <a:t>the </a:t>
            </a:r>
            <a:r>
              <a:rPr lang="en-US" sz="2600" dirty="0">
                <a:solidFill>
                  <a:srgbClr val="FFFF00"/>
                </a:solidFill>
              </a:rPr>
              <a:t>act of producing documents </a:t>
            </a:r>
            <a:r>
              <a:rPr lang="en-US" sz="2600" dirty="0"/>
              <a:t>in response to a subpoena </a:t>
            </a:r>
            <a:r>
              <a:rPr lang="en-US" sz="2600" dirty="0">
                <a:solidFill>
                  <a:srgbClr val="FFFF00"/>
                </a:solidFill>
              </a:rPr>
              <a:t>may have a compelled testimonial aspect</a:t>
            </a:r>
            <a:r>
              <a:rPr lang="en-US" sz="2600" dirty="0"/>
              <a:t>. … By “producing documents in compliance with a subpoena, the witness would admit that the papers existed, were in his possession or control, and were authentic.” P.</a:t>
            </a:r>
            <a:r>
              <a:rPr lang="en-US" sz="2600" dirty="0" smtClean="0"/>
              <a:t>36</a:t>
            </a:r>
            <a:endParaRPr lang="en-US" sz="2600" dirty="0"/>
          </a:p>
          <a:p>
            <a:pPr marL="625475" lvl="1" indent="-342900">
              <a:buFont typeface="+mj-lt"/>
              <a:buAutoNum type="arabicPeriod" startAt="3"/>
            </a:pPr>
            <a:r>
              <a:rPr lang="en-US" sz="2600" dirty="0" smtClean="0"/>
              <a:t>long </a:t>
            </a:r>
            <a:r>
              <a:rPr lang="en-US" sz="2600" dirty="0"/>
              <a:t>been settled that its </a:t>
            </a:r>
            <a:r>
              <a:rPr lang="en-US" sz="2600" dirty="0">
                <a:solidFill>
                  <a:srgbClr val="FFFF00"/>
                </a:solidFill>
              </a:rPr>
              <a:t>protection encompasses compelled statements that lead to the discovery of incriminating evidence </a:t>
            </a:r>
            <a:r>
              <a:rPr lang="en-US" sz="2600" dirty="0"/>
              <a:t>even though the statements themselves are not incriminating and are not introduced into evidence p.37 </a:t>
            </a:r>
          </a:p>
        </p:txBody>
      </p:sp>
    </p:spTree>
    <p:extLst>
      <p:ext uri="{BB962C8B-B14F-4D97-AF65-F5344CB8AC3E}">
        <p14:creationId xmlns:p14="http://schemas.microsoft.com/office/powerpoint/2010/main" val="35183815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Effect transition="in" filter="strips(downRight)">
                                      <p:cBhvr>
                                        <p:cTn id="7" dur="500"/>
                                        <p:tgtEl>
                                          <p:spTgt spid="8">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nodeType="clickEffect">
                                  <p:stCondLst>
                                    <p:cond delay="0"/>
                                  </p:stCondLst>
                                  <p:childTnLst>
                                    <p:set>
                                      <p:cBhvr>
                                        <p:cTn id="11" dur="1" fill="hold">
                                          <p:stCondLst>
                                            <p:cond delay="0"/>
                                          </p:stCondLst>
                                        </p:cTn>
                                        <p:tgtEl>
                                          <p:spTgt spid="8">
                                            <p:txEl>
                                              <p:pRg st="2" end="2"/>
                                            </p:txEl>
                                          </p:spTgt>
                                        </p:tgtEl>
                                        <p:attrNameLst>
                                          <p:attrName>style.visibility</p:attrName>
                                        </p:attrNameLst>
                                      </p:cBhvr>
                                      <p:to>
                                        <p:strVal val="visible"/>
                                      </p:to>
                                    </p:set>
                                    <p:animEffect transition="in" filter="strips(downRight)">
                                      <p:cBhvr>
                                        <p:cTn id="12"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0375" y="381000"/>
            <a:ext cx="8207375" cy="809625"/>
          </a:xfrm>
        </p:spPr>
        <p:txBody>
          <a:bodyPr/>
          <a:lstStyle/>
          <a:p>
            <a:r>
              <a:rPr lang="en-US" dirty="0" smtClean="0"/>
              <a:t>Contempt for Failure to disclose:</a:t>
            </a:r>
            <a:endParaRPr lang="en-US" dirty="0"/>
          </a:p>
        </p:txBody>
      </p:sp>
      <p:sp>
        <p:nvSpPr>
          <p:cNvPr id="8" name="Content Placeholder 7"/>
          <p:cNvSpPr>
            <a:spLocks noGrp="1"/>
          </p:cNvSpPr>
          <p:nvPr>
            <p:ph sz="half" idx="1"/>
          </p:nvPr>
        </p:nvSpPr>
        <p:spPr>
          <a:xfrm>
            <a:off x="251190" y="1359568"/>
            <a:ext cx="8596267" cy="4489449"/>
          </a:xfrm>
        </p:spPr>
        <p:txBody>
          <a:bodyPr>
            <a:noAutofit/>
          </a:bodyPr>
          <a:lstStyle/>
          <a:p>
            <a:r>
              <a:rPr lang="en-US" sz="2800" i="1" dirty="0" smtClean="0"/>
              <a:t>US v. Bright</a:t>
            </a:r>
            <a:r>
              <a:rPr lang="en-US" sz="2800" dirty="0" smtClean="0"/>
              <a:t>, 596 F.3d 683 (9th Cir. 2010) </a:t>
            </a:r>
          </a:p>
          <a:p>
            <a:pPr marL="625475" lvl="1" indent="-342900">
              <a:buFont typeface="+mj-lt"/>
              <a:buAutoNum type="arabicPeriod"/>
            </a:pPr>
            <a:r>
              <a:rPr lang="en-US" sz="2400" dirty="0" smtClean="0"/>
              <a:t>sanction of contempt was justified for taxpayer wife with primary possession of documents for failure to respond to IRS summons for credit card accounts</a:t>
            </a:r>
          </a:p>
          <a:p>
            <a:pPr marL="625475" lvl="1" indent="-342900">
              <a:buFont typeface="+mj-lt"/>
              <a:buAutoNum type="arabicPeriod"/>
            </a:pPr>
            <a:r>
              <a:rPr lang="en-US" sz="2400" dirty="0" smtClean="0"/>
              <a:t>sanction of contempt was justified for taxpayer husband, even if he lacked primary possession documents</a:t>
            </a:r>
            <a:endParaRPr lang="en-US" sz="2400" dirty="0"/>
          </a:p>
        </p:txBody>
      </p:sp>
    </p:spTree>
    <p:extLst>
      <p:ext uri="{BB962C8B-B14F-4D97-AF65-F5344CB8AC3E}">
        <p14:creationId xmlns:p14="http://schemas.microsoft.com/office/powerpoint/2010/main" val="26230471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strips(downRight)">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strips(downRight)">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strips(downRight)">
                                      <p:cBhvr>
                                        <p:cTn id="17"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0375" y="381000"/>
            <a:ext cx="8207375" cy="809625"/>
          </a:xfrm>
        </p:spPr>
        <p:txBody>
          <a:bodyPr/>
          <a:lstStyle/>
          <a:p>
            <a:r>
              <a:rPr lang="en-US" dirty="0" smtClean="0"/>
              <a:t>Contempt for Failure to disclose:</a:t>
            </a:r>
            <a:endParaRPr lang="en-US" dirty="0"/>
          </a:p>
        </p:txBody>
      </p:sp>
      <p:sp>
        <p:nvSpPr>
          <p:cNvPr id="8" name="Content Placeholder 7"/>
          <p:cNvSpPr>
            <a:spLocks noGrp="1"/>
          </p:cNvSpPr>
          <p:nvPr>
            <p:ph sz="half" idx="1"/>
          </p:nvPr>
        </p:nvSpPr>
        <p:spPr>
          <a:xfrm>
            <a:off x="251190" y="1359568"/>
            <a:ext cx="8596267" cy="4489449"/>
          </a:xfrm>
        </p:spPr>
        <p:txBody>
          <a:bodyPr>
            <a:noAutofit/>
          </a:bodyPr>
          <a:lstStyle/>
          <a:p>
            <a:pPr lvl="0"/>
            <a:r>
              <a:rPr lang="en-US" sz="2800" i="1" dirty="0"/>
              <a:t>Apple v. John Doe</a:t>
            </a:r>
            <a:r>
              <a:rPr lang="en-US" sz="2800" dirty="0"/>
              <a:t>, 851 F.3d 238 (3</a:t>
            </a:r>
            <a:r>
              <a:rPr lang="en-US" sz="2800" baseline="30000" dirty="0"/>
              <a:t>rd</a:t>
            </a:r>
            <a:r>
              <a:rPr lang="en-US" sz="2800" dirty="0"/>
              <a:t> Cir. Mar 2017)</a:t>
            </a:r>
          </a:p>
          <a:p>
            <a:pPr marL="625475" lvl="1" indent="-342900">
              <a:buFont typeface="+mj-lt"/>
              <a:buAutoNum type="arabicPeriod"/>
            </a:pPr>
            <a:r>
              <a:rPr lang="en-US" sz="2400" dirty="0"/>
              <a:t>Refusing to decrypt your hard drive for authorities, even if you’ve allegedly forgotten the password, is still considered contempt of court. </a:t>
            </a:r>
          </a:p>
          <a:p>
            <a:pPr marL="625475" lvl="1" indent="-342900">
              <a:buFont typeface="+mj-lt"/>
              <a:buAutoNum type="arabicPeriod"/>
            </a:pPr>
            <a:r>
              <a:rPr lang="en-US" sz="2400" dirty="0"/>
              <a:t>decryption order did not violate suspect's Fifth Amendment protection against self-incrimination because foregone conclusion rule was applicable since Government provided evidence to show both that files existed on encrypted portions of devices and that suspect could access the files</a:t>
            </a:r>
          </a:p>
        </p:txBody>
      </p:sp>
    </p:spTree>
    <p:extLst>
      <p:ext uri="{BB962C8B-B14F-4D97-AF65-F5344CB8AC3E}">
        <p14:creationId xmlns:p14="http://schemas.microsoft.com/office/powerpoint/2010/main" val="38563903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strips(downRight)">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strips(downRight)">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strips(downRight)">
                                      <p:cBhvr>
                                        <p:cTn id="17"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0375" y="381000"/>
            <a:ext cx="8207375" cy="809625"/>
          </a:xfrm>
        </p:spPr>
        <p:txBody>
          <a:bodyPr/>
          <a:lstStyle/>
          <a:p>
            <a:r>
              <a:rPr lang="en-US" dirty="0" smtClean="0"/>
              <a:t>Contempt for Failure to disclose:</a:t>
            </a:r>
            <a:endParaRPr lang="en-US" dirty="0"/>
          </a:p>
        </p:txBody>
      </p:sp>
      <p:sp>
        <p:nvSpPr>
          <p:cNvPr id="8" name="Content Placeholder 7"/>
          <p:cNvSpPr>
            <a:spLocks noGrp="1"/>
          </p:cNvSpPr>
          <p:nvPr>
            <p:ph sz="half" idx="1"/>
          </p:nvPr>
        </p:nvSpPr>
        <p:spPr>
          <a:xfrm>
            <a:off x="251190" y="1359568"/>
            <a:ext cx="8596267" cy="4489449"/>
          </a:xfrm>
        </p:spPr>
        <p:txBody>
          <a:bodyPr>
            <a:noAutofit/>
          </a:bodyPr>
          <a:lstStyle/>
          <a:p>
            <a:r>
              <a:rPr lang="en-US" sz="2800" dirty="0" smtClean="0"/>
              <a:t>Miami</a:t>
            </a:r>
            <a:r>
              <a:rPr lang="en-US" sz="2800" dirty="0"/>
              <a:t>-Dade </a:t>
            </a:r>
            <a:r>
              <a:rPr lang="en-US" sz="2800" dirty="0" smtClean="0"/>
              <a:t>Cir: </a:t>
            </a:r>
            <a:r>
              <a:rPr lang="en-US" sz="2800" dirty="0"/>
              <a:t>Hencha Voigt </a:t>
            </a:r>
            <a:r>
              <a:rPr lang="en-US" sz="2800" dirty="0" smtClean="0"/>
              <a:t>&amp; Wesley </a:t>
            </a:r>
            <a:r>
              <a:rPr lang="en-US" sz="2800" dirty="0"/>
              <a:t>Victor (May 2017): </a:t>
            </a:r>
            <a:endParaRPr lang="en-US" sz="2800" dirty="0" smtClean="0"/>
          </a:p>
          <a:p>
            <a:pPr marL="625475" lvl="1" indent="-342900">
              <a:buFont typeface="+mj-lt"/>
              <a:buAutoNum type="arabicPeriod"/>
            </a:pPr>
            <a:r>
              <a:rPr lang="en-US" sz="2400" dirty="0" smtClean="0"/>
              <a:t>Voigt </a:t>
            </a:r>
            <a:r>
              <a:rPr lang="en-US" sz="2400" dirty="0"/>
              <a:t>&amp; Victor not held in contempt for failing to give correct passcodes because no way to prove that they actually remembered their </a:t>
            </a:r>
            <a:r>
              <a:rPr lang="en-US" sz="2400" dirty="0" smtClean="0"/>
              <a:t>passcodes </a:t>
            </a:r>
            <a:r>
              <a:rPr lang="en-US" sz="2400" dirty="0"/>
              <a:t>more than 10 months after initial </a:t>
            </a:r>
            <a:r>
              <a:rPr lang="en-US" sz="2400" dirty="0" smtClean="0"/>
              <a:t>arrest</a:t>
            </a:r>
            <a:endParaRPr lang="en-US" sz="2400" dirty="0"/>
          </a:p>
          <a:p>
            <a:pPr marL="625475" lvl="1" indent="-342900">
              <a:buFont typeface="+mj-lt"/>
              <a:buAutoNum type="arabicPeriod"/>
            </a:pPr>
            <a:r>
              <a:rPr lang="en-US" sz="2400" dirty="0" smtClean="0"/>
              <a:t>BUT </a:t>
            </a:r>
            <a:r>
              <a:rPr lang="en-US" sz="2400" dirty="0"/>
              <a:t>Israeli tech company Cellebrite helped state investigators finally hack into the iPhone.</a:t>
            </a:r>
          </a:p>
        </p:txBody>
      </p:sp>
      <p:pic>
        <p:nvPicPr>
          <p:cNvPr id="2" name="Picture 1" descr="Screen Shot 2017-08-29 at 6.01.24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59745" y="4438248"/>
            <a:ext cx="1608006" cy="1953951"/>
          </a:xfrm>
          <a:prstGeom prst="rect">
            <a:avLst/>
          </a:prstGeom>
        </p:spPr>
      </p:pic>
    </p:spTree>
    <p:extLst>
      <p:ext uri="{BB962C8B-B14F-4D97-AF65-F5344CB8AC3E}">
        <p14:creationId xmlns:p14="http://schemas.microsoft.com/office/powerpoint/2010/main" val="38622135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strips(downRight)">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strips(downRight)">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strips(downRight)">
                                      <p:cBhvr>
                                        <p:cTn id="17" dur="500"/>
                                        <p:tgtEl>
                                          <p:spTgt spid="8">
                                            <p:txEl>
                                              <p:pRg st="2" end="2"/>
                                            </p:txEl>
                                          </p:spTgt>
                                        </p:tgtEl>
                                      </p:cBhvr>
                                    </p:animEffect>
                                  </p:childTnLst>
                                </p:cTn>
                              </p:par>
                              <p:par>
                                <p:cTn id="18" presetID="53" presetClass="entr" presetSubtype="16" fill="hold" nodeType="withEffect">
                                  <p:stCondLst>
                                    <p:cond delay="0"/>
                                  </p:stCondLst>
                                  <p:childTnLst>
                                    <p:set>
                                      <p:cBhvr>
                                        <p:cTn id="19" dur="1" fill="hold">
                                          <p:stCondLst>
                                            <p:cond delay="0"/>
                                          </p:stCondLst>
                                        </p:cTn>
                                        <p:tgtEl>
                                          <p:spTgt spid="2"/>
                                        </p:tgtEl>
                                        <p:attrNameLst>
                                          <p:attrName>style.visibility</p:attrName>
                                        </p:attrNameLst>
                                      </p:cBhvr>
                                      <p:to>
                                        <p:strVal val="visible"/>
                                      </p:to>
                                    </p:set>
                                    <p:anim calcmode="lin" valueType="num">
                                      <p:cBhvr>
                                        <p:cTn id="20" dur="500" fill="hold"/>
                                        <p:tgtEl>
                                          <p:spTgt spid="2"/>
                                        </p:tgtEl>
                                        <p:attrNameLst>
                                          <p:attrName>ppt_w</p:attrName>
                                        </p:attrNameLst>
                                      </p:cBhvr>
                                      <p:tavLst>
                                        <p:tav tm="0">
                                          <p:val>
                                            <p:fltVal val="0"/>
                                          </p:val>
                                        </p:tav>
                                        <p:tav tm="100000">
                                          <p:val>
                                            <p:strVal val="#ppt_w"/>
                                          </p:val>
                                        </p:tav>
                                      </p:tavLst>
                                    </p:anim>
                                    <p:anim calcmode="lin" valueType="num">
                                      <p:cBhvr>
                                        <p:cTn id="21" dur="500" fill="hold"/>
                                        <p:tgtEl>
                                          <p:spTgt spid="2"/>
                                        </p:tgtEl>
                                        <p:attrNameLst>
                                          <p:attrName>ppt_h</p:attrName>
                                        </p:attrNameLst>
                                      </p:cBhvr>
                                      <p:tavLst>
                                        <p:tav tm="0">
                                          <p:val>
                                            <p:fltVal val="0"/>
                                          </p:val>
                                        </p:tav>
                                        <p:tav tm="100000">
                                          <p:val>
                                            <p:strVal val="#ppt_h"/>
                                          </p:val>
                                        </p:tav>
                                      </p:tavLst>
                                    </p:anim>
                                    <p:animEffect transition="in" filter="fade">
                                      <p:cBhvr>
                                        <p:cTn id="2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0375" y="381000"/>
            <a:ext cx="8207375" cy="809625"/>
          </a:xfrm>
        </p:spPr>
        <p:txBody>
          <a:bodyPr/>
          <a:lstStyle/>
          <a:p>
            <a:r>
              <a:rPr lang="en-US" dirty="0" smtClean="0"/>
              <a:t>Alphanumeric v. Biometric </a:t>
            </a:r>
            <a:r>
              <a:rPr lang="en-US" dirty="0"/>
              <a:t>PWs</a:t>
            </a:r>
          </a:p>
        </p:txBody>
      </p:sp>
      <p:sp>
        <p:nvSpPr>
          <p:cNvPr id="8" name="Content Placeholder 7"/>
          <p:cNvSpPr>
            <a:spLocks noGrp="1"/>
          </p:cNvSpPr>
          <p:nvPr>
            <p:ph sz="half" idx="1"/>
          </p:nvPr>
        </p:nvSpPr>
        <p:spPr>
          <a:xfrm>
            <a:off x="460375" y="1527049"/>
            <a:ext cx="8207375" cy="4489449"/>
          </a:xfrm>
        </p:spPr>
        <p:txBody>
          <a:bodyPr>
            <a:noAutofit/>
          </a:bodyPr>
          <a:lstStyle/>
          <a:p>
            <a:r>
              <a:rPr lang="en-US" sz="2800" dirty="0"/>
              <a:t>Circuit Ct of VA: VA v. David Baust, 89 VA. Cir. 267, 2014 WL 10355635 (Oct. 28, 2014</a:t>
            </a:r>
            <a:r>
              <a:rPr lang="en-US" sz="2800" dirty="0" smtClean="0"/>
              <a:t>)</a:t>
            </a:r>
            <a:r>
              <a:rPr lang="en-US" sz="2800" dirty="0"/>
              <a:t> </a:t>
            </a:r>
            <a:r>
              <a:rPr lang="en-US" sz="2800" dirty="0" smtClean="0"/>
              <a:t>- Defendant </a:t>
            </a:r>
            <a:r>
              <a:rPr lang="en-US" sz="2800" dirty="0"/>
              <a:t>can't be compelled to produce </a:t>
            </a:r>
            <a:r>
              <a:rPr lang="en-US" sz="2800" dirty="0" smtClean="0"/>
              <a:t>passcode or decrypt device with PW, but </a:t>
            </a:r>
            <a:r>
              <a:rPr lang="en-US" sz="2800" dirty="0"/>
              <a:t>can be compelled to produce </a:t>
            </a:r>
            <a:r>
              <a:rPr lang="en-US" sz="2800" dirty="0" smtClean="0"/>
              <a:t>fingerprint</a:t>
            </a:r>
            <a:r>
              <a:rPr lang="en-US" sz="2800" dirty="0"/>
              <a:t>; </a:t>
            </a:r>
            <a:endParaRPr lang="en-US" sz="2800" dirty="0" smtClean="0"/>
          </a:p>
          <a:p>
            <a:r>
              <a:rPr lang="en-US" sz="2800" dirty="0" smtClean="0"/>
              <a:t>CDCA</a:t>
            </a:r>
            <a:r>
              <a:rPr lang="en-US" sz="2800" dirty="0"/>
              <a:t>: US v. Paytsar Bkhchadzhyan  (Feb 25, 2016) - You can be compelled to give your fingerprint to unlock your cell </a:t>
            </a:r>
            <a:r>
              <a:rPr lang="en-US" sz="2800" dirty="0" smtClean="0"/>
              <a:t>phone</a:t>
            </a:r>
          </a:p>
          <a:p>
            <a:endParaRPr lang="en-US" sz="2400" dirty="0"/>
          </a:p>
        </p:txBody>
      </p:sp>
    </p:spTree>
    <p:extLst>
      <p:ext uri="{BB962C8B-B14F-4D97-AF65-F5344CB8AC3E}">
        <p14:creationId xmlns:p14="http://schemas.microsoft.com/office/powerpoint/2010/main" val="32536158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strips(downRight)">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strips(downRight)">
                                      <p:cBhvr>
                                        <p:cTn id="12" dur="500"/>
                                        <p:tgtEl>
                                          <p:spTgt spid="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0375" y="381000"/>
            <a:ext cx="8207375" cy="809625"/>
          </a:xfrm>
        </p:spPr>
        <p:txBody>
          <a:bodyPr/>
          <a:lstStyle/>
          <a:p>
            <a:r>
              <a:rPr lang="en-US" dirty="0" smtClean="0"/>
              <a:t>Contempt for Failure to disclose:</a:t>
            </a:r>
            <a:endParaRPr lang="en-US" dirty="0"/>
          </a:p>
        </p:txBody>
      </p:sp>
      <p:sp>
        <p:nvSpPr>
          <p:cNvPr id="8" name="Content Placeholder 7"/>
          <p:cNvSpPr>
            <a:spLocks noGrp="1"/>
          </p:cNvSpPr>
          <p:nvPr>
            <p:ph sz="half" idx="1"/>
          </p:nvPr>
        </p:nvSpPr>
        <p:spPr>
          <a:xfrm>
            <a:off x="251190" y="1359568"/>
            <a:ext cx="8596267" cy="4489449"/>
          </a:xfrm>
        </p:spPr>
        <p:txBody>
          <a:bodyPr>
            <a:noAutofit/>
          </a:bodyPr>
          <a:lstStyle/>
          <a:p>
            <a:r>
              <a:rPr lang="en-US" sz="2800" dirty="0"/>
              <a:t>FL Broward Circuit: Christopher Wheeler (May 30, 2017</a:t>
            </a:r>
            <a:r>
              <a:rPr lang="en-US" sz="2800" dirty="0" smtClean="0"/>
              <a:t>)</a:t>
            </a:r>
          </a:p>
          <a:p>
            <a:pPr marL="739775" lvl="1" indent="-457200">
              <a:buFont typeface="+mj-lt"/>
              <a:buAutoNum type="arabicPeriod"/>
            </a:pPr>
            <a:r>
              <a:rPr lang="en-US" sz="2400" dirty="0" smtClean="0"/>
              <a:t>Hollywood </a:t>
            </a:r>
            <a:r>
              <a:rPr lang="en-US" sz="2400" dirty="0"/>
              <a:t>video voyeur, taken into custody for 180 days for failing to give correct PW to his phone b/c judge didn’t believe he had forgotten code. </a:t>
            </a:r>
            <a:endParaRPr lang="en-US" sz="2400" dirty="0" smtClean="0"/>
          </a:p>
          <a:p>
            <a:pPr marL="739775" lvl="1" indent="-457200">
              <a:buFont typeface="+mj-lt"/>
              <a:buAutoNum type="arabicPeriod"/>
            </a:pPr>
            <a:r>
              <a:rPr lang="en-US" sz="2400" dirty="0" smtClean="0"/>
              <a:t>Wheeler </a:t>
            </a:r>
            <a:r>
              <a:rPr lang="en-US" sz="2400" dirty="0"/>
              <a:t>insisted he had already provided the pass code to police investigating him for child abuse, although the number did not work </a:t>
            </a:r>
          </a:p>
        </p:txBody>
      </p:sp>
    </p:spTree>
    <p:extLst>
      <p:ext uri="{BB962C8B-B14F-4D97-AF65-F5344CB8AC3E}">
        <p14:creationId xmlns:p14="http://schemas.microsoft.com/office/powerpoint/2010/main" val="33802110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strips(downRight)">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strips(downRight)">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strips(downRight)">
                                      <p:cBhvr>
                                        <p:cTn id="17"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6251" y="1716087"/>
            <a:ext cx="8302624" cy="1470025"/>
          </a:xfrm>
        </p:spPr>
        <p:txBody>
          <a:bodyPr>
            <a:normAutofit/>
          </a:bodyPr>
          <a:lstStyle/>
          <a:p>
            <a:pPr algn="ctr"/>
            <a:r>
              <a:rPr lang="en-US" sz="4900" dirty="0" smtClean="0"/>
              <a:t>Questions?</a:t>
            </a:r>
            <a:endParaRPr lang="en-US" i="1" dirty="0"/>
          </a:p>
        </p:txBody>
      </p:sp>
      <p:sp>
        <p:nvSpPr>
          <p:cNvPr id="3" name="Subtitle 2"/>
          <p:cNvSpPr>
            <a:spLocks noGrp="1"/>
          </p:cNvSpPr>
          <p:nvPr>
            <p:ph type="subTitle" idx="1"/>
          </p:nvPr>
        </p:nvSpPr>
        <p:spPr>
          <a:xfrm>
            <a:off x="2016126" y="3693196"/>
            <a:ext cx="6762749" cy="1433232"/>
          </a:xfrm>
        </p:spPr>
        <p:txBody>
          <a:bodyPr>
            <a:noAutofit/>
          </a:bodyPr>
          <a:lstStyle/>
          <a:p>
            <a:r>
              <a:rPr lang="en-US" sz="2400" dirty="0" smtClean="0"/>
              <a:t>Stephanie Lacambra</a:t>
            </a:r>
          </a:p>
          <a:p>
            <a:r>
              <a:rPr lang="en-US" sz="2400" dirty="0" smtClean="0"/>
              <a:t>Criminal Defense Staff Attorney</a:t>
            </a:r>
          </a:p>
          <a:p>
            <a:r>
              <a:rPr lang="en-US" sz="2400" dirty="0" smtClean="0"/>
              <a:t>Electronic Frontier Foundation</a:t>
            </a:r>
          </a:p>
          <a:p>
            <a:r>
              <a:rPr lang="en-US" sz="2400" dirty="0" smtClean="0"/>
              <a:t>815 Eddy St., San Francisco, CA 94109</a:t>
            </a:r>
          </a:p>
          <a:p>
            <a:r>
              <a:rPr lang="en-US" sz="2400" dirty="0" smtClean="0"/>
              <a:t>415-436-9333 x130</a:t>
            </a:r>
          </a:p>
          <a:p>
            <a:r>
              <a:rPr lang="en-US" sz="2400" dirty="0" smtClean="0"/>
              <a:t>stephanie@eff.org</a:t>
            </a:r>
          </a:p>
          <a:p>
            <a:endParaRPr lang="en-US" sz="2400" dirty="0"/>
          </a:p>
        </p:txBody>
      </p:sp>
      <p:pic>
        <p:nvPicPr>
          <p:cNvPr id="4" name="Picture 3" descr="eff-logo-plain-7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27875" y="494098"/>
            <a:ext cx="1508125" cy="1045958"/>
          </a:xfrm>
          <a:prstGeom prst="rect">
            <a:avLst/>
          </a:prstGeom>
        </p:spPr>
      </p:pic>
    </p:spTree>
    <p:extLst>
      <p:ext uri="{BB962C8B-B14F-4D97-AF65-F5344CB8AC3E}">
        <p14:creationId xmlns:p14="http://schemas.microsoft.com/office/powerpoint/2010/main" val="2458737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18650" y="287470"/>
            <a:ext cx="8582312" cy="809625"/>
          </a:xfrm>
        </p:spPr>
        <p:txBody>
          <a:bodyPr/>
          <a:lstStyle/>
          <a:p>
            <a:r>
              <a:rPr lang="en-US" dirty="0" smtClean="0"/>
              <a:t>Is Decryption protected by 5</a:t>
            </a:r>
            <a:r>
              <a:rPr lang="en-US" baseline="30000" dirty="0" smtClean="0"/>
              <a:t>th</a:t>
            </a:r>
            <a:r>
              <a:rPr lang="en-US" dirty="0" smtClean="0"/>
              <a:t> Amend?</a:t>
            </a:r>
            <a:endParaRPr lang="en-US" dirty="0"/>
          </a:p>
        </p:txBody>
      </p:sp>
      <p:sp>
        <p:nvSpPr>
          <p:cNvPr id="5" name="Content Placeholder 7"/>
          <p:cNvSpPr>
            <a:spLocks noGrp="1"/>
          </p:cNvSpPr>
          <p:nvPr>
            <p:ph sz="half" idx="4294967295"/>
          </p:nvPr>
        </p:nvSpPr>
        <p:spPr>
          <a:xfrm>
            <a:off x="209325" y="1776809"/>
            <a:ext cx="4380138" cy="5624374"/>
          </a:xfrm>
          <a:prstGeom prst="rect">
            <a:avLst/>
          </a:prstGeom>
        </p:spPr>
        <p:txBody>
          <a:bodyPr>
            <a:noAutofit/>
          </a:bodyPr>
          <a:lstStyle/>
          <a:p>
            <a:pPr marL="457200" lvl="2" indent="-457200">
              <a:spcBef>
                <a:spcPts val="2000"/>
              </a:spcBef>
              <a:buFont typeface="+mj-lt"/>
              <a:buAutoNum type="arabicPeriod"/>
            </a:pPr>
            <a:r>
              <a:rPr lang="en-US" sz="2200" i="1" dirty="0"/>
              <a:t>US v. Doe</a:t>
            </a:r>
            <a:r>
              <a:rPr lang="en-US" sz="2200" dirty="0"/>
              <a:t>, 465 U.S. 605 (1984)</a:t>
            </a:r>
          </a:p>
          <a:p>
            <a:pPr marL="457200" lvl="2" indent="-457200">
              <a:spcBef>
                <a:spcPts val="2000"/>
              </a:spcBef>
              <a:buFont typeface="+mj-lt"/>
              <a:buAutoNum type="arabicPeriod"/>
            </a:pPr>
            <a:r>
              <a:rPr lang="en-US" sz="2200" dirty="0" smtClean="0"/>
              <a:t>11</a:t>
            </a:r>
            <a:r>
              <a:rPr lang="en-US" sz="2200" baseline="30000" dirty="0" smtClean="0"/>
              <a:t>th</a:t>
            </a:r>
            <a:r>
              <a:rPr lang="en-US" sz="2200" dirty="0" smtClean="0"/>
              <a:t> </a:t>
            </a:r>
            <a:r>
              <a:rPr lang="en-US" sz="2200" dirty="0"/>
              <a:t>Circuit: US v. John Doe, 670 F.3d 1335 (2012) </a:t>
            </a:r>
          </a:p>
          <a:p>
            <a:pPr marL="457200" lvl="2" indent="-457200">
              <a:spcBef>
                <a:spcPts val="2000"/>
              </a:spcBef>
              <a:buFont typeface="+mj-lt"/>
              <a:buAutoNum type="arabicPeriod"/>
            </a:pPr>
            <a:r>
              <a:rPr lang="en-US" sz="2200" dirty="0"/>
              <a:t>Circuit Ct of VA: VA v. David Baust, 89 VA. Cir. 267, 2014 WL 10355635 (Oct. 28, 2014) </a:t>
            </a:r>
          </a:p>
          <a:p>
            <a:pPr marL="457200" lvl="2" indent="-457200">
              <a:spcBef>
                <a:spcPts val="2000"/>
              </a:spcBef>
              <a:buFont typeface="+mj-lt"/>
              <a:buAutoNum type="arabicPeriod"/>
            </a:pPr>
            <a:r>
              <a:rPr lang="en-US" sz="2200" dirty="0" smtClean="0"/>
              <a:t>EDPA</a:t>
            </a:r>
            <a:r>
              <a:rPr lang="en-US" sz="2200" dirty="0"/>
              <a:t>: SEC v. Bonan Huang, et al., 2015 WL 5611644 (2015</a:t>
            </a:r>
            <a:r>
              <a:rPr lang="en-US" sz="2200" dirty="0" smtClean="0"/>
              <a:t>)</a:t>
            </a:r>
          </a:p>
          <a:p>
            <a:pPr marL="457200" lvl="2" indent="-457200">
              <a:spcBef>
                <a:spcPts val="2000"/>
              </a:spcBef>
              <a:buFont typeface="+mj-lt"/>
              <a:buAutoNum type="arabicPeriod"/>
            </a:pPr>
            <a:r>
              <a:rPr lang="en-US" sz="2200" dirty="0" smtClean="0"/>
              <a:t>CAAF: US v</a:t>
            </a:r>
            <a:r>
              <a:rPr lang="en-US" sz="2200" dirty="0"/>
              <a:t>. Mitchell, No. 17-</a:t>
            </a:r>
            <a:r>
              <a:rPr lang="en-US" sz="2200" dirty="0" smtClean="0"/>
              <a:t>0153</a:t>
            </a:r>
            <a:r>
              <a:rPr lang="en-US" sz="2200" dirty="0"/>
              <a:t> </a:t>
            </a:r>
            <a:r>
              <a:rPr lang="en-US" sz="2200" dirty="0" smtClean="0"/>
              <a:t>(Aug 30, 2017)</a:t>
            </a:r>
          </a:p>
          <a:p>
            <a:pPr marL="457200" indent="-457200">
              <a:buFont typeface="+mj-lt"/>
              <a:buAutoNum type="arabicPeriod"/>
            </a:pPr>
            <a:endParaRPr lang="en-US" dirty="0"/>
          </a:p>
        </p:txBody>
      </p:sp>
      <p:sp>
        <p:nvSpPr>
          <p:cNvPr id="6" name="Content Placeholder 7"/>
          <p:cNvSpPr>
            <a:spLocks noGrp="1"/>
          </p:cNvSpPr>
          <p:nvPr>
            <p:ph sz="half" idx="4294967295"/>
          </p:nvPr>
        </p:nvSpPr>
        <p:spPr>
          <a:xfrm>
            <a:off x="4589462" y="1779429"/>
            <a:ext cx="4411499" cy="4268946"/>
          </a:xfrm>
          <a:prstGeom prst="rect">
            <a:avLst/>
          </a:prstGeom>
        </p:spPr>
        <p:txBody>
          <a:bodyPr>
            <a:noAutofit/>
          </a:bodyPr>
          <a:lstStyle/>
          <a:p>
            <a:pPr marL="457200" indent="-457200">
              <a:buFont typeface="+mj-lt"/>
              <a:buAutoNum type="arabicPeriod"/>
            </a:pPr>
            <a:r>
              <a:rPr lang="en-US" i="1" dirty="0"/>
              <a:t>Fisher v. US</a:t>
            </a:r>
            <a:r>
              <a:rPr lang="en-US" dirty="0"/>
              <a:t>, 425 U.S. 391 (1976) </a:t>
            </a:r>
            <a:endParaRPr lang="en-US" dirty="0" smtClean="0"/>
          </a:p>
          <a:p>
            <a:pPr marL="457200" indent="-457200">
              <a:buFont typeface="+mj-lt"/>
              <a:buAutoNum type="arabicPeriod"/>
            </a:pPr>
            <a:r>
              <a:rPr lang="en-US" sz="2200" i="1" dirty="0" smtClean="0"/>
              <a:t>Doe </a:t>
            </a:r>
            <a:r>
              <a:rPr lang="en-US" sz="2200" i="1" dirty="0"/>
              <a:t>v. US</a:t>
            </a:r>
            <a:r>
              <a:rPr lang="en-US" sz="2200" dirty="0"/>
              <a:t>, 487 U.S. 201 (1988)</a:t>
            </a:r>
          </a:p>
          <a:p>
            <a:pPr marL="457200" indent="-457200">
              <a:buFont typeface="+mj-lt"/>
              <a:buAutoNum type="arabicPeriod"/>
            </a:pPr>
            <a:r>
              <a:rPr lang="en-US" dirty="0" smtClean="0"/>
              <a:t>Dist </a:t>
            </a:r>
            <a:r>
              <a:rPr lang="en-US" dirty="0"/>
              <a:t>of CO: </a:t>
            </a:r>
            <a:r>
              <a:rPr lang="en-US" i="1" dirty="0"/>
              <a:t>US v. Fricosu</a:t>
            </a:r>
            <a:r>
              <a:rPr lang="en-US" dirty="0"/>
              <a:t>, 841 F.Supp.2d 1232 (2012)</a:t>
            </a:r>
          </a:p>
          <a:p>
            <a:pPr marL="457200" indent="-457200">
              <a:buFont typeface="+mj-lt"/>
              <a:buAutoNum type="arabicPeriod"/>
            </a:pPr>
            <a:r>
              <a:rPr lang="en-US" dirty="0" smtClean="0"/>
              <a:t>FL </a:t>
            </a:r>
            <a:r>
              <a:rPr lang="en-US" dirty="0"/>
              <a:t>Court of Appeal, 2nd District: </a:t>
            </a:r>
            <a:r>
              <a:rPr lang="en-US" i="1" dirty="0"/>
              <a:t>FL State v. Stahl</a:t>
            </a:r>
            <a:r>
              <a:rPr lang="en-US" dirty="0"/>
              <a:t>, 206 So.3d 124 </a:t>
            </a:r>
            <a:r>
              <a:rPr lang="en-US" dirty="0" smtClean="0"/>
              <a:t>(Dec 7, 2016</a:t>
            </a:r>
            <a:r>
              <a:rPr lang="en-US" dirty="0"/>
              <a:t>) </a:t>
            </a:r>
          </a:p>
        </p:txBody>
      </p:sp>
      <p:sp>
        <p:nvSpPr>
          <p:cNvPr id="7" name="Text Placeholder 1"/>
          <p:cNvSpPr txBox="1">
            <a:spLocks/>
          </p:cNvSpPr>
          <p:nvPr/>
        </p:nvSpPr>
        <p:spPr>
          <a:xfrm>
            <a:off x="779463" y="1188006"/>
            <a:ext cx="3657600" cy="588803"/>
          </a:xfrm>
          <a:prstGeom prst="rect">
            <a:avLst/>
          </a:prstGeom>
        </p:spPr>
        <p:txBody>
          <a:bodyPr vert="horz" lIns="91440" tIns="45720" rIns="91440" bIns="45720" rtlCol="0">
            <a:normAutofit/>
          </a:bodyPr>
          <a:lstStyle>
            <a:lvl1pPr marL="282575" indent="-282575" algn="l" defTabSz="914400" rtl="0" eaLnBrk="1" latinLnBrk="0" hangingPunct="1">
              <a:spcBef>
                <a:spcPts val="2000"/>
              </a:spcBef>
              <a:buFont typeface="Wingdings 2" pitchFamily="18" charset="2"/>
              <a:buChar char=""/>
              <a:defRPr sz="2000" kern="1200">
                <a:solidFill>
                  <a:schemeClr val="bg1"/>
                </a:solidFill>
                <a:latin typeface="+mn-lt"/>
                <a:ea typeface="+mn-ea"/>
                <a:cs typeface="+mn-cs"/>
              </a:defRPr>
            </a:lvl1pPr>
            <a:lvl2pPr marL="577850" indent="-2952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2pPr>
            <a:lvl3pPr marL="86042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3pPr>
            <a:lvl4pPr marL="1143000"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4pPr>
            <a:lvl5pPr marL="142557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5pPr>
            <a:lvl6pPr marL="1711325" indent="-288925" algn="l" defTabSz="914400" rtl="0" eaLnBrk="1" latinLnBrk="0" hangingPunct="1">
              <a:spcBef>
                <a:spcPct val="20000"/>
              </a:spcBef>
              <a:buFont typeface="Wingdings 2" pitchFamily="18" charset="2"/>
              <a:buChar char=""/>
              <a:defRPr lang="en-US" sz="1800" kern="1200">
                <a:solidFill>
                  <a:schemeClr val="bg1"/>
                </a:solidFill>
                <a:latin typeface="+mn-lt"/>
                <a:ea typeface="+mn-ea"/>
                <a:cs typeface="+mn-cs"/>
              </a:defRPr>
            </a:lvl6pPr>
            <a:lvl7pPr marL="2000250" indent="-288925" algn="l" defTabSz="914400" rtl="0" eaLnBrk="1" latinLnBrk="0" hangingPunct="1">
              <a:spcBef>
                <a:spcPct val="20000"/>
              </a:spcBef>
              <a:buFont typeface="Wingdings 2" pitchFamily="18" charset="2"/>
              <a:buChar char=""/>
              <a:defRPr lang="en-US" sz="1800" kern="1200">
                <a:solidFill>
                  <a:schemeClr val="bg1"/>
                </a:solidFill>
                <a:latin typeface="+mn-lt"/>
                <a:ea typeface="+mn-ea"/>
                <a:cs typeface="+mn-cs"/>
              </a:defRPr>
            </a:lvl7pPr>
            <a:lvl8pPr marL="2290763" indent="-288925" algn="l" defTabSz="914400" rtl="0" eaLnBrk="1" latinLnBrk="0" hangingPunct="1">
              <a:spcBef>
                <a:spcPct val="20000"/>
              </a:spcBef>
              <a:buFont typeface="Wingdings 2" pitchFamily="18" charset="2"/>
              <a:buChar char=""/>
              <a:defRPr lang="en-US" sz="1800" kern="1200">
                <a:solidFill>
                  <a:schemeClr val="bg1"/>
                </a:solidFill>
                <a:latin typeface="+mn-lt"/>
                <a:ea typeface="+mn-ea"/>
                <a:cs typeface="+mn-cs"/>
              </a:defRPr>
            </a:lvl8pPr>
            <a:lvl9pPr marL="2571750" indent="-288925" algn="l" defTabSz="914400" rtl="0" eaLnBrk="1" latinLnBrk="0" hangingPunct="1">
              <a:spcBef>
                <a:spcPct val="20000"/>
              </a:spcBef>
              <a:buFont typeface="Wingdings 2" pitchFamily="18" charset="2"/>
              <a:buChar char=""/>
              <a:defRPr lang="en-US" sz="1800" kern="1200">
                <a:solidFill>
                  <a:schemeClr val="bg1"/>
                </a:solidFill>
                <a:latin typeface="+mn-lt"/>
                <a:ea typeface="+mn-ea"/>
                <a:cs typeface="+mn-cs"/>
              </a:defRPr>
            </a:lvl9pPr>
          </a:lstStyle>
          <a:p>
            <a:pPr marL="0" indent="0" algn="ctr">
              <a:buNone/>
            </a:pPr>
            <a:r>
              <a:rPr lang="en-US" sz="2800" dirty="0" smtClean="0">
                <a:solidFill>
                  <a:srgbClr val="1EE508"/>
                </a:solidFill>
              </a:rPr>
              <a:t>YES</a:t>
            </a:r>
            <a:endParaRPr lang="en-US" sz="2800" dirty="0">
              <a:solidFill>
                <a:srgbClr val="1EE508"/>
              </a:solidFill>
            </a:endParaRPr>
          </a:p>
        </p:txBody>
      </p:sp>
      <p:sp>
        <p:nvSpPr>
          <p:cNvPr id="10" name="Text Placeholder 1"/>
          <p:cNvSpPr txBox="1">
            <a:spLocks/>
          </p:cNvSpPr>
          <p:nvPr/>
        </p:nvSpPr>
        <p:spPr>
          <a:xfrm>
            <a:off x="4589463" y="1190625"/>
            <a:ext cx="3657600" cy="588803"/>
          </a:xfrm>
          <a:prstGeom prst="rect">
            <a:avLst/>
          </a:prstGeom>
        </p:spPr>
        <p:txBody>
          <a:bodyPr vert="horz" lIns="91440" tIns="45720" rIns="91440" bIns="45720" rtlCol="0">
            <a:normAutofit/>
          </a:bodyPr>
          <a:lstStyle>
            <a:lvl1pPr marL="282575" indent="-282575" algn="l" defTabSz="914400" rtl="0" eaLnBrk="1" latinLnBrk="0" hangingPunct="1">
              <a:spcBef>
                <a:spcPts val="2000"/>
              </a:spcBef>
              <a:buFont typeface="Wingdings 2" pitchFamily="18" charset="2"/>
              <a:buChar char=""/>
              <a:defRPr sz="2000" kern="1200">
                <a:solidFill>
                  <a:schemeClr val="bg1"/>
                </a:solidFill>
                <a:latin typeface="+mn-lt"/>
                <a:ea typeface="+mn-ea"/>
                <a:cs typeface="+mn-cs"/>
              </a:defRPr>
            </a:lvl1pPr>
            <a:lvl2pPr marL="577850" indent="-2952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2pPr>
            <a:lvl3pPr marL="86042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3pPr>
            <a:lvl4pPr marL="1143000"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4pPr>
            <a:lvl5pPr marL="142557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5pPr>
            <a:lvl6pPr marL="1711325" indent="-288925" algn="l" defTabSz="914400" rtl="0" eaLnBrk="1" latinLnBrk="0" hangingPunct="1">
              <a:spcBef>
                <a:spcPct val="20000"/>
              </a:spcBef>
              <a:buFont typeface="Wingdings 2" pitchFamily="18" charset="2"/>
              <a:buChar char=""/>
              <a:defRPr lang="en-US" sz="1800" kern="1200">
                <a:solidFill>
                  <a:schemeClr val="bg1"/>
                </a:solidFill>
                <a:latin typeface="+mn-lt"/>
                <a:ea typeface="+mn-ea"/>
                <a:cs typeface="+mn-cs"/>
              </a:defRPr>
            </a:lvl6pPr>
            <a:lvl7pPr marL="2000250" indent="-288925" algn="l" defTabSz="914400" rtl="0" eaLnBrk="1" latinLnBrk="0" hangingPunct="1">
              <a:spcBef>
                <a:spcPct val="20000"/>
              </a:spcBef>
              <a:buFont typeface="Wingdings 2" pitchFamily="18" charset="2"/>
              <a:buChar char=""/>
              <a:defRPr lang="en-US" sz="1800" kern="1200">
                <a:solidFill>
                  <a:schemeClr val="bg1"/>
                </a:solidFill>
                <a:latin typeface="+mn-lt"/>
                <a:ea typeface="+mn-ea"/>
                <a:cs typeface="+mn-cs"/>
              </a:defRPr>
            </a:lvl7pPr>
            <a:lvl8pPr marL="2290763" indent="-288925" algn="l" defTabSz="914400" rtl="0" eaLnBrk="1" latinLnBrk="0" hangingPunct="1">
              <a:spcBef>
                <a:spcPct val="20000"/>
              </a:spcBef>
              <a:buFont typeface="Wingdings 2" pitchFamily="18" charset="2"/>
              <a:buChar char=""/>
              <a:defRPr lang="en-US" sz="1800" kern="1200">
                <a:solidFill>
                  <a:schemeClr val="bg1"/>
                </a:solidFill>
                <a:latin typeface="+mn-lt"/>
                <a:ea typeface="+mn-ea"/>
                <a:cs typeface="+mn-cs"/>
              </a:defRPr>
            </a:lvl8pPr>
            <a:lvl9pPr marL="2571750" indent="-288925" algn="l" defTabSz="914400" rtl="0" eaLnBrk="1" latinLnBrk="0" hangingPunct="1">
              <a:spcBef>
                <a:spcPct val="20000"/>
              </a:spcBef>
              <a:buFont typeface="Wingdings 2" pitchFamily="18" charset="2"/>
              <a:buChar char=""/>
              <a:defRPr lang="en-US" sz="1800" kern="1200">
                <a:solidFill>
                  <a:schemeClr val="bg1"/>
                </a:solidFill>
                <a:latin typeface="+mn-lt"/>
                <a:ea typeface="+mn-ea"/>
                <a:cs typeface="+mn-cs"/>
              </a:defRPr>
            </a:lvl9pPr>
          </a:lstStyle>
          <a:p>
            <a:pPr marL="0" indent="0" algn="ctr">
              <a:buNone/>
            </a:pPr>
            <a:r>
              <a:rPr lang="en-US" sz="2800" dirty="0" smtClean="0">
                <a:solidFill>
                  <a:srgbClr val="FF0000"/>
                </a:solidFill>
              </a:rPr>
              <a:t>NO</a:t>
            </a:r>
            <a:endParaRPr lang="en-US" sz="2800" dirty="0">
              <a:solidFill>
                <a:srgbClr val="FF0000"/>
              </a:solidFill>
            </a:endParaRPr>
          </a:p>
        </p:txBody>
      </p:sp>
    </p:spTree>
    <p:extLst>
      <p:ext uri="{BB962C8B-B14F-4D97-AF65-F5344CB8AC3E}">
        <p14:creationId xmlns:p14="http://schemas.microsoft.com/office/powerpoint/2010/main" val="39752218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nodeType="after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 calcmode="lin" valueType="num">
                                      <p:cBhvr additive="base">
                                        <p:cTn id="12"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nodeType="after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 calcmode="lin" valueType="num">
                                      <p:cBhvr additive="base">
                                        <p:cTn id="17"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nodeType="after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 calcmode="lin" valueType="num">
                                      <p:cBhvr additive="base">
                                        <p:cTn id="22"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4" fill="hold" nodeType="after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 calcmode="lin" valueType="num">
                                      <p:cBhvr additive="base">
                                        <p:cTn id="27"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par>
                          <p:cTn id="29" fill="hold">
                            <p:stCondLst>
                              <p:cond delay="2500"/>
                            </p:stCondLst>
                            <p:childTnLst>
                              <p:par>
                                <p:cTn id="30" presetID="2" presetClass="entr" presetSubtype="4" fill="hold" nodeType="afterEffect">
                                  <p:stCondLst>
                                    <p:cond delay="0"/>
                                  </p:stCondLst>
                                  <p:childTnLst>
                                    <p:set>
                                      <p:cBhvr>
                                        <p:cTn id="31" dur="1" fill="hold">
                                          <p:stCondLst>
                                            <p:cond delay="0"/>
                                          </p:stCondLst>
                                        </p:cTn>
                                        <p:tgtEl>
                                          <p:spTgt spid="5">
                                            <p:txEl>
                                              <p:pRg st="4" end="4"/>
                                            </p:txEl>
                                          </p:spTgt>
                                        </p:tgtEl>
                                        <p:attrNameLst>
                                          <p:attrName>style.visibility</p:attrName>
                                        </p:attrNameLst>
                                      </p:cBhvr>
                                      <p:to>
                                        <p:strVal val="visible"/>
                                      </p:to>
                                    </p:set>
                                    <p:anim calcmode="lin" valueType="num">
                                      <p:cBhvr additive="base">
                                        <p:cTn id="32"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nodeType="clickEffect">
                                  <p:stCondLst>
                                    <p:cond delay="0"/>
                                  </p:stCondLst>
                                  <p:childTnLst>
                                    <p:set>
                                      <p:cBhvr>
                                        <p:cTn id="37" dur="1" fill="hold">
                                          <p:stCondLst>
                                            <p:cond delay="0"/>
                                          </p:stCondLst>
                                        </p:cTn>
                                        <p:tgtEl>
                                          <p:spTgt spid="10">
                                            <p:txEl>
                                              <p:pRg st="0" end="0"/>
                                            </p:txEl>
                                          </p:spTgt>
                                        </p:tgtEl>
                                        <p:attrNameLst>
                                          <p:attrName>style.visibility</p:attrName>
                                        </p:attrNameLst>
                                      </p:cBhvr>
                                      <p:to>
                                        <p:strVal val="visible"/>
                                      </p:to>
                                    </p:set>
                                    <p:anim calcmode="lin" valueType="num">
                                      <p:cBhvr additive="base">
                                        <p:cTn id="38"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par>
                          <p:cTn id="40" fill="hold">
                            <p:stCondLst>
                              <p:cond delay="500"/>
                            </p:stCondLst>
                            <p:childTnLst>
                              <p:par>
                                <p:cTn id="41" presetID="2" presetClass="entr" presetSubtype="4" fill="hold" nodeType="afterEffect">
                                  <p:stCondLst>
                                    <p:cond delay="0"/>
                                  </p:stCondLst>
                                  <p:childTnLst>
                                    <p:set>
                                      <p:cBhvr>
                                        <p:cTn id="42" dur="1" fill="hold">
                                          <p:stCondLst>
                                            <p:cond delay="0"/>
                                          </p:stCondLst>
                                        </p:cTn>
                                        <p:tgtEl>
                                          <p:spTgt spid="6">
                                            <p:txEl>
                                              <p:pRg st="0" end="0"/>
                                            </p:txEl>
                                          </p:spTgt>
                                        </p:tgtEl>
                                        <p:attrNameLst>
                                          <p:attrName>style.visibility</p:attrName>
                                        </p:attrNameLst>
                                      </p:cBhvr>
                                      <p:to>
                                        <p:strVal val="visible"/>
                                      </p:to>
                                    </p:set>
                                    <p:anim calcmode="lin" valueType="num">
                                      <p:cBhvr additive="base">
                                        <p:cTn id="4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par>
                          <p:cTn id="45" fill="hold">
                            <p:stCondLst>
                              <p:cond delay="1000"/>
                            </p:stCondLst>
                            <p:childTnLst>
                              <p:par>
                                <p:cTn id="46" presetID="2" presetClass="entr" presetSubtype="4" fill="hold" nodeType="afterEffect">
                                  <p:stCondLst>
                                    <p:cond delay="0"/>
                                  </p:stCondLst>
                                  <p:childTnLst>
                                    <p:set>
                                      <p:cBhvr>
                                        <p:cTn id="47" dur="1" fill="hold">
                                          <p:stCondLst>
                                            <p:cond delay="0"/>
                                          </p:stCondLst>
                                        </p:cTn>
                                        <p:tgtEl>
                                          <p:spTgt spid="6">
                                            <p:txEl>
                                              <p:pRg st="1" end="1"/>
                                            </p:txEl>
                                          </p:spTgt>
                                        </p:tgtEl>
                                        <p:attrNameLst>
                                          <p:attrName>style.visibility</p:attrName>
                                        </p:attrNameLst>
                                      </p:cBhvr>
                                      <p:to>
                                        <p:strVal val="visible"/>
                                      </p:to>
                                    </p:set>
                                    <p:anim calcmode="lin" valueType="num">
                                      <p:cBhvr additive="base">
                                        <p:cTn id="48"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par>
                          <p:cTn id="50" fill="hold">
                            <p:stCondLst>
                              <p:cond delay="1500"/>
                            </p:stCondLst>
                            <p:childTnLst>
                              <p:par>
                                <p:cTn id="51" presetID="2" presetClass="entr" presetSubtype="4" fill="hold" nodeType="afterEffect">
                                  <p:stCondLst>
                                    <p:cond delay="0"/>
                                  </p:stCondLst>
                                  <p:childTnLst>
                                    <p:set>
                                      <p:cBhvr>
                                        <p:cTn id="52" dur="1" fill="hold">
                                          <p:stCondLst>
                                            <p:cond delay="0"/>
                                          </p:stCondLst>
                                        </p:cTn>
                                        <p:tgtEl>
                                          <p:spTgt spid="6">
                                            <p:txEl>
                                              <p:pRg st="2" end="2"/>
                                            </p:txEl>
                                          </p:spTgt>
                                        </p:tgtEl>
                                        <p:attrNameLst>
                                          <p:attrName>style.visibility</p:attrName>
                                        </p:attrNameLst>
                                      </p:cBhvr>
                                      <p:to>
                                        <p:strVal val="visible"/>
                                      </p:to>
                                    </p:set>
                                    <p:anim calcmode="lin" valueType="num">
                                      <p:cBhvr additive="base">
                                        <p:cTn id="53"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par>
                          <p:cTn id="55" fill="hold">
                            <p:stCondLst>
                              <p:cond delay="2000"/>
                            </p:stCondLst>
                            <p:childTnLst>
                              <p:par>
                                <p:cTn id="56" presetID="2" presetClass="entr" presetSubtype="4" fill="hold" nodeType="afterEffect">
                                  <p:stCondLst>
                                    <p:cond delay="0"/>
                                  </p:stCondLst>
                                  <p:childTnLst>
                                    <p:set>
                                      <p:cBhvr>
                                        <p:cTn id="57" dur="1" fill="hold">
                                          <p:stCondLst>
                                            <p:cond delay="0"/>
                                          </p:stCondLst>
                                        </p:cTn>
                                        <p:tgtEl>
                                          <p:spTgt spid="6">
                                            <p:txEl>
                                              <p:pRg st="3" end="3"/>
                                            </p:txEl>
                                          </p:spTgt>
                                        </p:tgtEl>
                                        <p:attrNameLst>
                                          <p:attrName>style.visibility</p:attrName>
                                        </p:attrNameLst>
                                      </p:cBhvr>
                                      <p:to>
                                        <p:strVal val="visible"/>
                                      </p:to>
                                    </p:set>
                                    <p:anim calcmode="lin" valueType="num">
                                      <p:cBhvr additive="base">
                                        <p:cTn id="58"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59"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0375" y="194261"/>
            <a:ext cx="8207375" cy="809625"/>
          </a:xfrm>
        </p:spPr>
        <p:txBody>
          <a:bodyPr/>
          <a:lstStyle/>
          <a:p>
            <a:r>
              <a:rPr lang="en-US" dirty="0" smtClean="0"/>
              <a:t>PWs not protected by 5</a:t>
            </a:r>
            <a:r>
              <a:rPr lang="en-US" baseline="30000" dirty="0" smtClean="0"/>
              <a:t>th</a:t>
            </a:r>
            <a:r>
              <a:rPr lang="en-US" dirty="0" smtClean="0"/>
              <a:t> Amend:</a:t>
            </a:r>
            <a:endParaRPr lang="en-US" dirty="0"/>
          </a:p>
        </p:txBody>
      </p:sp>
      <p:sp>
        <p:nvSpPr>
          <p:cNvPr id="8" name="Content Placeholder 7"/>
          <p:cNvSpPr>
            <a:spLocks noGrp="1"/>
          </p:cNvSpPr>
          <p:nvPr>
            <p:ph sz="half" idx="1"/>
          </p:nvPr>
        </p:nvSpPr>
        <p:spPr>
          <a:xfrm>
            <a:off x="293055" y="1036727"/>
            <a:ext cx="8610222" cy="4304118"/>
          </a:xfrm>
        </p:spPr>
        <p:txBody>
          <a:bodyPr>
            <a:noAutofit/>
          </a:bodyPr>
          <a:lstStyle/>
          <a:p>
            <a:r>
              <a:rPr lang="en-US" sz="2800" i="1" dirty="0"/>
              <a:t>Fisher v. </a:t>
            </a:r>
            <a:r>
              <a:rPr lang="en-US" sz="2800" i="1" dirty="0" smtClean="0"/>
              <a:t>US</a:t>
            </a:r>
            <a:r>
              <a:rPr lang="en-US" sz="2800" dirty="0" smtClean="0"/>
              <a:t>, </a:t>
            </a:r>
            <a:r>
              <a:rPr lang="en-US" sz="2800" dirty="0"/>
              <a:t>425 U.S. 391 (1976):</a:t>
            </a:r>
          </a:p>
          <a:p>
            <a:pPr marL="625475" lvl="1" indent="-342900">
              <a:buFont typeface="+mj-lt"/>
              <a:buAutoNum type="arabicPeriod"/>
            </a:pPr>
            <a:r>
              <a:rPr lang="en-US" sz="2600" dirty="0"/>
              <a:t>enforcement </a:t>
            </a:r>
            <a:r>
              <a:rPr lang="en-US" sz="2600" dirty="0" smtClean="0"/>
              <a:t>against a </a:t>
            </a:r>
            <a:r>
              <a:rPr lang="en-US" sz="2600" dirty="0"/>
              <a:t>taxpayer's lawyer </a:t>
            </a:r>
            <a:r>
              <a:rPr lang="en-US" sz="2600" dirty="0" smtClean="0"/>
              <a:t>wouldn’t </a:t>
            </a:r>
            <a:r>
              <a:rPr lang="en-US" sz="2600" dirty="0"/>
              <a:t>“compel” </a:t>
            </a:r>
            <a:r>
              <a:rPr lang="en-US" sz="2600" dirty="0" smtClean="0"/>
              <a:t>taxpayer </a:t>
            </a:r>
            <a:r>
              <a:rPr lang="en-US" sz="2600" dirty="0"/>
              <a:t>to do anything and certainly </a:t>
            </a:r>
            <a:r>
              <a:rPr lang="en-US" sz="2600" dirty="0" smtClean="0"/>
              <a:t>wouldn’t </a:t>
            </a:r>
            <a:r>
              <a:rPr lang="en-US" sz="2600" dirty="0"/>
              <a:t>compel him to be a “witness” against himself</a:t>
            </a:r>
          </a:p>
          <a:p>
            <a:pPr marL="625475" lvl="1" indent="-342900">
              <a:buFont typeface="+mj-lt"/>
              <a:buAutoNum type="arabicPeriod"/>
            </a:pPr>
            <a:r>
              <a:rPr lang="en-US" sz="2600" dirty="0"/>
              <a:t>taxpayers' Fifth Amendment privilege is therefore not violated by enforcement of the summonses directed toward their attorneys</a:t>
            </a:r>
          </a:p>
          <a:p>
            <a:pPr marL="625475" lvl="1" indent="-342900">
              <a:buFont typeface="+mj-lt"/>
              <a:buAutoNum type="arabicPeriod"/>
            </a:pPr>
            <a:r>
              <a:rPr lang="en-US" sz="2600" dirty="0"/>
              <a:t>compliance with a summons directing taxpayers to produce accountants' documents, which were not taxpayers' “private papers,” would involve </a:t>
            </a:r>
            <a:r>
              <a:rPr lang="en-US" sz="2600" dirty="0">
                <a:solidFill>
                  <a:srgbClr val="FFFF00"/>
                </a:solidFill>
              </a:rPr>
              <a:t>no incriminating testimony within protection of Fifth </a:t>
            </a:r>
            <a:r>
              <a:rPr lang="en-US" sz="2600" dirty="0" smtClean="0">
                <a:solidFill>
                  <a:srgbClr val="FFFF00"/>
                </a:solidFill>
              </a:rPr>
              <a:t>Amendment</a:t>
            </a:r>
            <a:endParaRPr lang="en-US" sz="2600" dirty="0">
              <a:solidFill>
                <a:srgbClr val="FFFF00"/>
              </a:solidFill>
            </a:endParaRPr>
          </a:p>
        </p:txBody>
      </p:sp>
    </p:spTree>
    <p:extLst>
      <p:ext uri="{BB962C8B-B14F-4D97-AF65-F5344CB8AC3E}">
        <p14:creationId xmlns:p14="http://schemas.microsoft.com/office/powerpoint/2010/main" val="4765428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strips(downRight)">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strips(downRight)">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strips(downRight)">
                                      <p:cBhvr>
                                        <p:cTn id="17" dur="500"/>
                                        <p:tgtEl>
                                          <p:spTgt spid="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nodeType="clickEffect">
                                  <p:stCondLst>
                                    <p:cond delay="0"/>
                                  </p:stCondLst>
                                  <p:childTnLst>
                                    <p:set>
                                      <p:cBhvr>
                                        <p:cTn id="21" dur="1" fill="hold">
                                          <p:stCondLst>
                                            <p:cond delay="0"/>
                                          </p:stCondLst>
                                        </p:cTn>
                                        <p:tgtEl>
                                          <p:spTgt spid="8">
                                            <p:txEl>
                                              <p:pRg st="3" end="3"/>
                                            </p:txEl>
                                          </p:spTgt>
                                        </p:tgtEl>
                                        <p:attrNameLst>
                                          <p:attrName>style.visibility</p:attrName>
                                        </p:attrNameLst>
                                      </p:cBhvr>
                                      <p:to>
                                        <p:strVal val="visible"/>
                                      </p:to>
                                    </p:set>
                                    <p:animEffect transition="in" filter="strips(downRight)">
                                      <p:cBhvr>
                                        <p:cTn id="22"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0375" y="212935"/>
            <a:ext cx="8207375" cy="809625"/>
          </a:xfrm>
        </p:spPr>
        <p:txBody>
          <a:bodyPr/>
          <a:lstStyle/>
          <a:p>
            <a:r>
              <a:rPr lang="en-US" dirty="0" smtClean="0"/>
              <a:t>PWs not protected by 5</a:t>
            </a:r>
            <a:r>
              <a:rPr lang="en-US" baseline="30000" dirty="0" smtClean="0"/>
              <a:t>th</a:t>
            </a:r>
            <a:r>
              <a:rPr lang="en-US" dirty="0" smtClean="0"/>
              <a:t> Amend:</a:t>
            </a:r>
            <a:endParaRPr lang="en-US" dirty="0"/>
          </a:p>
        </p:txBody>
      </p:sp>
      <p:sp>
        <p:nvSpPr>
          <p:cNvPr id="8" name="Content Placeholder 7"/>
          <p:cNvSpPr>
            <a:spLocks noGrp="1"/>
          </p:cNvSpPr>
          <p:nvPr>
            <p:ph sz="half" idx="1"/>
          </p:nvPr>
        </p:nvSpPr>
        <p:spPr>
          <a:xfrm>
            <a:off x="329646" y="1018054"/>
            <a:ext cx="8207375" cy="5046174"/>
          </a:xfrm>
        </p:spPr>
        <p:txBody>
          <a:bodyPr>
            <a:noAutofit/>
          </a:bodyPr>
          <a:lstStyle/>
          <a:p>
            <a:r>
              <a:rPr lang="en-US" sz="2800" i="1" dirty="0"/>
              <a:t>Doe v. United States</a:t>
            </a:r>
            <a:r>
              <a:rPr lang="en-US" sz="2800" dirty="0"/>
              <a:t>, 487 U.S. 201 (1988)</a:t>
            </a:r>
          </a:p>
          <a:p>
            <a:pPr marL="625475" lvl="1" indent="-342900">
              <a:buFont typeface="+mj-lt"/>
              <a:buAutoNum type="arabicPeriod"/>
            </a:pPr>
            <a:r>
              <a:rPr lang="en-US" sz="2800" dirty="0"/>
              <a:t>court order compelling target of grand jury investigation to authorize foreign banks to disclose records of his accounts, </a:t>
            </a:r>
            <a:r>
              <a:rPr lang="en-US" sz="2800" dirty="0">
                <a:solidFill>
                  <a:srgbClr val="FFFF00"/>
                </a:solidFill>
              </a:rPr>
              <a:t>without identifying those documents or acknowledging their existence, does not violate target's Fifth Amendment privilege against self-</a:t>
            </a:r>
            <a:r>
              <a:rPr lang="en-US" sz="2800" dirty="0" err="1" smtClean="0">
                <a:solidFill>
                  <a:srgbClr val="FFFF00"/>
                </a:solidFill>
              </a:rPr>
              <a:t>incrimin</a:t>
            </a:r>
            <a:r>
              <a:rPr lang="en-US" sz="2800" dirty="0" smtClean="0"/>
              <a:t>.</a:t>
            </a:r>
            <a:endParaRPr lang="en-US" sz="2800" dirty="0"/>
          </a:p>
          <a:p>
            <a:pPr marL="625475" lvl="1" indent="-342900">
              <a:buFont typeface="+mj-lt"/>
              <a:buAutoNum type="arabicPeriod"/>
            </a:pPr>
            <a:r>
              <a:rPr lang="en-US" sz="2800" dirty="0"/>
              <a:t>See Stevens’ dissent: “In my opinion that [5</a:t>
            </a:r>
            <a:r>
              <a:rPr lang="en-US" sz="2800" baseline="30000" dirty="0"/>
              <a:t>th</a:t>
            </a:r>
            <a:r>
              <a:rPr lang="en-US" sz="2800" dirty="0"/>
              <a:t> Am] protection gives John Doe the right to refuse to sign the directive authorizing access to the records of any bank account that he may control.”  P. </a:t>
            </a:r>
            <a:r>
              <a:rPr lang="en-US" sz="2800" dirty="0" smtClean="0"/>
              <a:t>221</a:t>
            </a:r>
            <a:endParaRPr lang="en-US" sz="2800" dirty="0"/>
          </a:p>
        </p:txBody>
      </p:sp>
    </p:spTree>
    <p:extLst>
      <p:ext uri="{BB962C8B-B14F-4D97-AF65-F5344CB8AC3E}">
        <p14:creationId xmlns:p14="http://schemas.microsoft.com/office/powerpoint/2010/main" val="32176191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strips(downRight)">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strips(downRight)">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strips(downRight)">
                                      <p:cBhvr>
                                        <p:cTn id="17"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0375" y="922544"/>
            <a:ext cx="8207375" cy="809625"/>
          </a:xfrm>
        </p:spPr>
        <p:txBody>
          <a:bodyPr/>
          <a:lstStyle/>
          <a:p>
            <a:r>
              <a:rPr lang="en-US" dirty="0" smtClean="0"/>
              <a:t>Decryption not protected by 5</a:t>
            </a:r>
            <a:r>
              <a:rPr lang="en-US" baseline="30000" dirty="0" smtClean="0"/>
              <a:t>th</a:t>
            </a:r>
            <a:r>
              <a:rPr lang="en-US" dirty="0" smtClean="0"/>
              <a:t> Am:</a:t>
            </a:r>
            <a:endParaRPr lang="en-US" dirty="0"/>
          </a:p>
        </p:txBody>
      </p:sp>
      <p:sp>
        <p:nvSpPr>
          <p:cNvPr id="8" name="Content Placeholder 7"/>
          <p:cNvSpPr>
            <a:spLocks noGrp="1"/>
          </p:cNvSpPr>
          <p:nvPr>
            <p:ph sz="half" idx="1"/>
          </p:nvPr>
        </p:nvSpPr>
        <p:spPr>
          <a:xfrm>
            <a:off x="320965" y="2217984"/>
            <a:ext cx="8456717" cy="4489449"/>
          </a:xfrm>
        </p:spPr>
        <p:txBody>
          <a:bodyPr>
            <a:noAutofit/>
          </a:bodyPr>
          <a:lstStyle/>
          <a:p>
            <a:r>
              <a:rPr lang="en-US" sz="2800" i="1" dirty="0" smtClean="0"/>
              <a:t>US </a:t>
            </a:r>
            <a:r>
              <a:rPr lang="en-US" sz="2800" i="1" dirty="0"/>
              <a:t>v. Fricosu</a:t>
            </a:r>
            <a:r>
              <a:rPr lang="en-US" sz="2800" dirty="0"/>
              <a:t>, 841 F.Supp.2d 1232 </a:t>
            </a:r>
            <a:r>
              <a:rPr lang="en-US" sz="2800" dirty="0" smtClean="0"/>
              <a:t>(D. CO 2012</a:t>
            </a:r>
            <a:r>
              <a:rPr lang="en-US" sz="2800" dirty="0"/>
              <a:t>) </a:t>
            </a:r>
          </a:p>
          <a:p>
            <a:pPr marL="625475" lvl="1" indent="-342900">
              <a:buFont typeface="+mj-lt"/>
              <a:buAutoNum type="arabicPeriod"/>
            </a:pPr>
            <a:r>
              <a:rPr lang="en-US" sz="2600" dirty="0" smtClean="0"/>
              <a:t>Court </a:t>
            </a:r>
            <a:r>
              <a:rPr lang="en-US" sz="2600" dirty="0"/>
              <a:t>ordered defendant to give her laptop PW </a:t>
            </a:r>
            <a:r>
              <a:rPr lang="en-US" sz="2600" dirty="0">
                <a:solidFill>
                  <a:srgbClr val="FFFF00"/>
                </a:solidFill>
              </a:rPr>
              <a:t>after cops got a search </a:t>
            </a:r>
            <a:r>
              <a:rPr lang="en-US" sz="2600" dirty="0" smtClean="0">
                <a:solidFill>
                  <a:srgbClr val="FFFF00"/>
                </a:solidFill>
              </a:rPr>
              <a:t>warrant</a:t>
            </a:r>
          </a:p>
          <a:p>
            <a:pPr marL="625475" lvl="1" indent="-342900">
              <a:buFont typeface="+mj-lt"/>
              <a:buAutoNum type="arabicPeriod"/>
            </a:pPr>
            <a:r>
              <a:rPr lang="en-US" sz="2600" dirty="0" smtClean="0"/>
              <a:t>Court held 5</a:t>
            </a:r>
            <a:r>
              <a:rPr lang="en-US" sz="2600" baseline="30000" dirty="0" smtClean="0"/>
              <a:t>th</a:t>
            </a:r>
            <a:r>
              <a:rPr lang="en-US" sz="2600" dirty="0" smtClean="0"/>
              <a:t> Amendment </a:t>
            </a:r>
            <a:r>
              <a:rPr lang="en-US" sz="2600" dirty="0"/>
              <a:t>privilege against self-incrimination was not implicated by requiring her to produce the unencrypted contents of her computer. </a:t>
            </a:r>
          </a:p>
        </p:txBody>
      </p:sp>
    </p:spTree>
    <p:extLst>
      <p:ext uri="{BB962C8B-B14F-4D97-AF65-F5344CB8AC3E}">
        <p14:creationId xmlns:p14="http://schemas.microsoft.com/office/powerpoint/2010/main" val="17931285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strips(downRight)">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strips(downRight)">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strips(downRight)">
                                      <p:cBhvr>
                                        <p:cTn id="17"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0375" y="381000"/>
            <a:ext cx="8207375" cy="809625"/>
          </a:xfrm>
        </p:spPr>
        <p:txBody>
          <a:bodyPr/>
          <a:lstStyle/>
          <a:p>
            <a:r>
              <a:rPr lang="en-US" dirty="0" smtClean="0"/>
              <a:t>PWs not protected by 5</a:t>
            </a:r>
            <a:r>
              <a:rPr lang="en-US" baseline="30000" dirty="0" smtClean="0"/>
              <a:t>th</a:t>
            </a:r>
            <a:r>
              <a:rPr lang="en-US" dirty="0" smtClean="0"/>
              <a:t> Amend:</a:t>
            </a:r>
            <a:endParaRPr lang="en-US" dirty="0"/>
          </a:p>
        </p:txBody>
      </p:sp>
      <p:sp>
        <p:nvSpPr>
          <p:cNvPr id="8" name="Content Placeholder 7"/>
          <p:cNvSpPr>
            <a:spLocks noGrp="1"/>
          </p:cNvSpPr>
          <p:nvPr>
            <p:ph sz="half" idx="1"/>
          </p:nvPr>
        </p:nvSpPr>
        <p:spPr>
          <a:xfrm>
            <a:off x="460375" y="1527049"/>
            <a:ext cx="8207375" cy="4489449"/>
          </a:xfrm>
        </p:spPr>
        <p:txBody>
          <a:bodyPr>
            <a:noAutofit/>
          </a:bodyPr>
          <a:lstStyle/>
          <a:p>
            <a:r>
              <a:rPr lang="en-US" sz="2800" i="1" dirty="0" smtClean="0"/>
              <a:t>FL </a:t>
            </a:r>
            <a:r>
              <a:rPr lang="en-US" sz="2800" i="1" dirty="0"/>
              <a:t>State v. Stahl</a:t>
            </a:r>
            <a:r>
              <a:rPr lang="en-US" sz="2800" dirty="0"/>
              <a:t>, 206 So.3d 124 </a:t>
            </a:r>
            <a:r>
              <a:rPr lang="en-US" sz="2800" dirty="0" smtClean="0"/>
              <a:t>(FL Ct App., </a:t>
            </a:r>
            <a:br>
              <a:rPr lang="en-US" sz="2800" dirty="0" smtClean="0"/>
            </a:br>
            <a:r>
              <a:rPr lang="en-US" sz="2800" dirty="0" smtClean="0"/>
              <a:t>2</a:t>
            </a:r>
            <a:r>
              <a:rPr lang="en-US" sz="2800" baseline="30000" dirty="0" smtClean="0"/>
              <a:t>nd</a:t>
            </a:r>
            <a:r>
              <a:rPr lang="en-US" sz="2800" dirty="0" smtClean="0"/>
              <a:t> Dist. Dec 7, 2016)</a:t>
            </a:r>
          </a:p>
          <a:p>
            <a:pPr marL="625475" lvl="1" indent="-342900">
              <a:buFont typeface="+mj-lt"/>
              <a:buAutoNum type="arabicPeriod"/>
            </a:pPr>
            <a:r>
              <a:rPr lang="en-US" sz="2400" dirty="0"/>
              <a:t>You can be forced to give up your </a:t>
            </a:r>
            <a:r>
              <a:rPr lang="en-US" sz="2400" dirty="0" smtClean="0"/>
              <a:t>password</a:t>
            </a:r>
          </a:p>
          <a:p>
            <a:pPr marL="625475" lvl="1" indent="-342900">
              <a:buFont typeface="+mj-lt"/>
              <a:buAutoNum type="arabicPeriod"/>
            </a:pPr>
            <a:r>
              <a:rPr lang="en-US" sz="2400" dirty="0" smtClean="0">
                <a:solidFill>
                  <a:srgbClr val="FFFF00"/>
                </a:solidFill>
              </a:rPr>
              <a:t>No meaningful distinction between an alphanumeric passcode and a fingerprint</a:t>
            </a:r>
            <a:r>
              <a:rPr lang="en-US" sz="2400" dirty="0" smtClean="0"/>
              <a:t> in the context of safeguarding cell phone data:</a:t>
            </a:r>
            <a:r>
              <a:rPr lang="en-US" sz="3600" dirty="0"/>
              <a:t/>
            </a:r>
            <a:br>
              <a:rPr lang="en-US" sz="3600" dirty="0"/>
            </a:br>
            <a:r>
              <a:rPr lang="en-US" sz="2400" dirty="0" smtClean="0"/>
              <a:t>“we </a:t>
            </a:r>
            <a:r>
              <a:rPr lang="en-US" sz="2400" dirty="0"/>
              <a:t>are not inclined to believe that the Fifth Amendment should provide greater protection to individuals who passcode protect their iPhones with letter and number combinations than to individuals who use their fingerprint as the </a:t>
            </a:r>
            <a:r>
              <a:rPr lang="en-US" sz="2400" dirty="0" smtClean="0"/>
              <a:t>passcode” p. 135</a:t>
            </a:r>
          </a:p>
          <a:p>
            <a:pPr marL="625475" lvl="1" indent="-342900">
              <a:buFont typeface="+mj-lt"/>
              <a:buAutoNum type="arabicPeriod"/>
            </a:pPr>
            <a:r>
              <a:rPr lang="en-US" sz="2400" dirty="0" smtClean="0"/>
              <a:t>Neither PW or FP are testimonial</a:t>
            </a:r>
          </a:p>
        </p:txBody>
      </p:sp>
    </p:spTree>
    <p:extLst>
      <p:ext uri="{BB962C8B-B14F-4D97-AF65-F5344CB8AC3E}">
        <p14:creationId xmlns:p14="http://schemas.microsoft.com/office/powerpoint/2010/main" val="1443885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strips(downRight)">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strips(downRight)">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strips(downRight)">
                                      <p:cBhvr>
                                        <p:cTn id="17" dur="500"/>
                                        <p:tgtEl>
                                          <p:spTgt spid="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nodeType="clickEffect">
                                  <p:stCondLst>
                                    <p:cond delay="0"/>
                                  </p:stCondLst>
                                  <p:childTnLst>
                                    <p:set>
                                      <p:cBhvr>
                                        <p:cTn id="21" dur="1" fill="hold">
                                          <p:stCondLst>
                                            <p:cond delay="0"/>
                                          </p:stCondLst>
                                        </p:cTn>
                                        <p:tgtEl>
                                          <p:spTgt spid="8">
                                            <p:txEl>
                                              <p:pRg st="3" end="3"/>
                                            </p:txEl>
                                          </p:spTgt>
                                        </p:tgtEl>
                                        <p:attrNameLst>
                                          <p:attrName>style.visibility</p:attrName>
                                        </p:attrNameLst>
                                      </p:cBhvr>
                                      <p:to>
                                        <p:strVal val="visible"/>
                                      </p:to>
                                    </p:set>
                                    <p:animEffect transition="in" filter="strips(downRight)">
                                      <p:cBhvr>
                                        <p:cTn id="22"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0375" y="381000"/>
            <a:ext cx="8207375" cy="809625"/>
          </a:xfrm>
        </p:spPr>
        <p:txBody>
          <a:bodyPr/>
          <a:lstStyle/>
          <a:p>
            <a:r>
              <a:rPr lang="en-US" dirty="0" smtClean="0"/>
              <a:t>PWs not protected by 5</a:t>
            </a:r>
            <a:r>
              <a:rPr lang="en-US" baseline="30000" dirty="0" smtClean="0"/>
              <a:t>th</a:t>
            </a:r>
            <a:r>
              <a:rPr lang="en-US" dirty="0" smtClean="0"/>
              <a:t> Amend:</a:t>
            </a:r>
            <a:endParaRPr lang="en-US" dirty="0"/>
          </a:p>
        </p:txBody>
      </p:sp>
      <p:sp>
        <p:nvSpPr>
          <p:cNvPr id="8" name="Content Placeholder 7"/>
          <p:cNvSpPr>
            <a:spLocks noGrp="1"/>
          </p:cNvSpPr>
          <p:nvPr>
            <p:ph sz="half" idx="1"/>
          </p:nvPr>
        </p:nvSpPr>
        <p:spPr>
          <a:xfrm>
            <a:off x="460375" y="1527049"/>
            <a:ext cx="8207375" cy="4489449"/>
          </a:xfrm>
        </p:spPr>
        <p:txBody>
          <a:bodyPr>
            <a:noAutofit/>
          </a:bodyPr>
          <a:lstStyle/>
          <a:p>
            <a:r>
              <a:rPr lang="en-US" sz="2800" dirty="0"/>
              <a:t>Miami-Dade Cir: Hencha Voigt &amp; Wesley Victor (May 2017): </a:t>
            </a:r>
          </a:p>
          <a:p>
            <a:pPr marL="625475" lvl="1" indent="-342900">
              <a:buFont typeface="+mj-lt"/>
              <a:buAutoNum type="arabicPeriod"/>
            </a:pPr>
            <a:r>
              <a:rPr lang="en-US" sz="2800" dirty="0"/>
              <a:t>Judge Charles Johnson ruled that Hencha Voigt and Wesley Victor must unlock phones. </a:t>
            </a:r>
          </a:p>
          <a:p>
            <a:pPr marL="625475" lvl="1" indent="-342900">
              <a:buFont typeface="+mj-lt"/>
              <a:buAutoNum type="arabicPeriod"/>
            </a:pPr>
            <a:r>
              <a:rPr lang="en-US" sz="2800" dirty="0"/>
              <a:t>“For me, this is like turning over a key to a safe-deposit box,</a:t>
            </a:r>
            <a:r>
              <a:rPr lang="en-US" sz="2800" dirty="0" smtClean="0"/>
              <a:t>”</a:t>
            </a:r>
            <a:br>
              <a:rPr lang="en-US" sz="2800" dirty="0" smtClean="0"/>
            </a:br>
            <a:r>
              <a:rPr lang="en-US" sz="2800" dirty="0" smtClean="0"/>
              <a:t>Johnson </a:t>
            </a:r>
            <a:r>
              <a:rPr lang="en-US" sz="2800" dirty="0"/>
              <a:t>said</a:t>
            </a:r>
          </a:p>
        </p:txBody>
      </p:sp>
      <p:pic>
        <p:nvPicPr>
          <p:cNvPr id="3" name="Picture 2" descr="Screen Shot 2017-09-11 at 5.32.30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53675" y="4043523"/>
            <a:ext cx="3938255" cy="2387812"/>
          </a:xfrm>
          <a:prstGeom prst="rect">
            <a:avLst/>
          </a:prstGeom>
        </p:spPr>
      </p:pic>
    </p:spTree>
    <p:extLst>
      <p:ext uri="{BB962C8B-B14F-4D97-AF65-F5344CB8AC3E}">
        <p14:creationId xmlns:p14="http://schemas.microsoft.com/office/powerpoint/2010/main" val="30663623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strips(downRight)">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strips(downRight)">
                                      <p:cBhvr>
                                        <p:cTn id="12" dur="500"/>
                                        <p:tgtEl>
                                          <p:spTgt spid="8">
                                            <p:txEl>
                                              <p:pRg st="1" end="1"/>
                                            </p:txEl>
                                          </p:spTgt>
                                        </p:tgtEl>
                                      </p:cBhvr>
                                    </p:animEffect>
                                  </p:childTnLst>
                                </p:cTn>
                              </p:par>
                              <p:par>
                                <p:cTn id="13" presetID="9" presetClass="entr" presetSubtype="0" fill="hold" nodeType="with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dissolve">
                                      <p:cBhvr>
                                        <p:cTn id="15" dur="5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18" presetClass="entr" presetSubtype="6" fill="hold" nodeType="clickEffect">
                                  <p:stCondLst>
                                    <p:cond delay="0"/>
                                  </p:stCondLst>
                                  <p:childTnLst>
                                    <p:set>
                                      <p:cBhvr>
                                        <p:cTn id="19" dur="1" fill="hold">
                                          <p:stCondLst>
                                            <p:cond delay="0"/>
                                          </p:stCondLst>
                                        </p:cTn>
                                        <p:tgtEl>
                                          <p:spTgt spid="8">
                                            <p:txEl>
                                              <p:pRg st="2" end="2"/>
                                            </p:txEl>
                                          </p:spTgt>
                                        </p:tgtEl>
                                        <p:attrNameLst>
                                          <p:attrName>style.visibility</p:attrName>
                                        </p:attrNameLst>
                                      </p:cBhvr>
                                      <p:to>
                                        <p:strVal val="visible"/>
                                      </p:to>
                                    </p:set>
                                    <p:animEffect transition="in" filter="strips(downRight)">
                                      <p:cBhvr>
                                        <p:cTn id="20"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evolution">
  <a:themeElements>
    <a:clrScheme name="Revolution">
      <a:dk1>
        <a:sysClr val="windowText" lastClr="000000"/>
      </a:dk1>
      <a:lt1>
        <a:sysClr val="window" lastClr="FFFFFF"/>
      </a:lt1>
      <a:dk2>
        <a:srgbClr val="1B3861"/>
      </a:dk2>
      <a:lt2>
        <a:srgbClr val="38ABED"/>
      </a:lt2>
      <a:accent1>
        <a:srgbClr val="0C5986"/>
      </a:accent1>
      <a:accent2>
        <a:srgbClr val="DDF53D"/>
      </a:accent2>
      <a:accent3>
        <a:srgbClr val="508709"/>
      </a:accent3>
      <a:accent4>
        <a:srgbClr val="BF5E00"/>
      </a:accent4>
      <a:accent5>
        <a:srgbClr val="9C0001"/>
      </a:accent5>
      <a:accent6>
        <a:srgbClr val="660075"/>
      </a:accent6>
      <a:hlink>
        <a:srgbClr val="ABF24D"/>
      </a:hlink>
      <a:folHlink>
        <a:srgbClr val="A0E7FB"/>
      </a:folHlink>
    </a:clrScheme>
    <a:fontScheme name="Revolution">
      <a:majorFont>
        <a:latin typeface="Trebuchet MS"/>
        <a:ea typeface=""/>
        <a:cs typeface=""/>
        <a:font script="Jpan" typeface="ＭＳ ゴシック"/>
        <a:font script="Hans" typeface="宋体"/>
        <a:font script="Hant" typeface="新細明體"/>
      </a:majorFont>
      <a:minorFont>
        <a:latin typeface="Trebuchet MS"/>
        <a:ea typeface=""/>
        <a:cs typeface=""/>
        <a:font script="Jpan" typeface="ＭＳ ゴシック"/>
        <a:font script="Hans" typeface="宋体"/>
        <a:font script="Hant" typeface="新細明體"/>
      </a:minorFont>
    </a:fontScheme>
    <a:fmtScheme name="Revolution">
      <a:fillStyleLst>
        <a:solidFill>
          <a:schemeClr val="phClr"/>
        </a:solidFill>
        <a:solidFill>
          <a:schemeClr val="phClr"/>
        </a:soli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3175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0800000">
              <a:srgbClr val="808080">
                <a:alpha val="75000"/>
              </a:srgbClr>
            </a:innerShdw>
          </a:effectLst>
        </a:effectStyle>
        <a:effectStyle>
          <a:effectLst>
            <a:innerShdw blurRad="50800" dist="25400" dir="13500000">
              <a:srgbClr val="808080">
                <a:alpha val="75000"/>
              </a:srgbClr>
            </a:innerShdw>
            <a:outerShdw blurRad="63500" dist="50800" dir="5400000" algn="br" rotWithShape="0">
              <a:srgbClr val="000000">
                <a:alpha val="35000"/>
              </a:srgbClr>
            </a:outerShdw>
          </a:effectLst>
          <a:scene3d>
            <a:camera prst="orthographicFront">
              <a:rot lat="0" lon="0" rev="0"/>
            </a:camera>
            <a:lightRig rig="threePt" dir="tl">
              <a:rot lat="0" lon="0" rev="11400000"/>
            </a:lightRig>
          </a:scene3d>
          <a:sp3d contourW="12700" prstMaterial="softmetal">
            <a:bevelT w="63500" h="25400" prst="angle"/>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Revolution.thmx</Template>
  <TotalTime>2528</TotalTime>
  <Words>2446</Words>
  <Application>Microsoft Macintosh PowerPoint</Application>
  <PresentationFormat>On-screen Show (4:3)</PresentationFormat>
  <Paragraphs>137</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Revolution</vt:lpstr>
      <vt:lpstr>Defending Against  the Digital Dragnet</vt:lpstr>
      <vt:lpstr>Fighting Compelled Password Disclosure and Decryption</vt:lpstr>
      <vt:lpstr>Alphanumeric v. Biometric PWs</vt:lpstr>
      <vt:lpstr>Is Decryption protected by 5th Amend?</vt:lpstr>
      <vt:lpstr>PWs not protected by 5th Amend:</vt:lpstr>
      <vt:lpstr>PWs not protected by 5th Amend:</vt:lpstr>
      <vt:lpstr>Decryption not protected by 5th Am:</vt:lpstr>
      <vt:lpstr>PWs not protected by 5th Amend:</vt:lpstr>
      <vt:lpstr>PWs not protected by 5th Amend:</vt:lpstr>
      <vt:lpstr>PWs ARE protected by 5th Amend:</vt:lpstr>
      <vt:lpstr>5th Amend covers foundational links</vt:lpstr>
      <vt:lpstr>PWs ARE protected by 5th Amend:</vt:lpstr>
      <vt:lpstr>PWs ARE protected by 5th Amend:</vt:lpstr>
      <vt:lpstr>PWs protected by 5th Am Rt to counsel</vt:lpstr>
      <vt:lpstr>PWs protected by 5th Am Rt to counsel</vt:lpstr>
      <vt:lpstr>PWs protected by 5th Am Rt to counsel</vt:lpstr>
      <vt:lpstr>Decryption protected by 5th Amend:</vt:lpstr>
      <vt:lpstr>Decryption protected by 5th Amend:</vt:lpstr>
      <vt:lpstr>Decryption protected by 5th Amend:</vt:lpstr>
      <vt:lpstr>Beware “foregone conclusion”</vt:lpstr>
      <vt:lpstr>Beware PW as “non-testimonial” consent:</vt:lpstr>
      <vt:lpstr>Beware PW as “non-testimonial” consent:</vt:lpstr>
      <vt:lpstr>Beware PW as “non-testimonial” consent:</vt:lpstr>
      <vt:lpstr>Counter argument: PW IS testimonial:</vt:lpstr>
      <vt:lpstr>Immunity for disclosure:</vt:lpstr>
      <vt:lpstr>Immunity for disclosure</vt:lpstr>
      <vt:lpstr>Contempt for Failure to disclose:</vt:lpstr>
      <vt:lpstr>Contempt for Failure to disclose:</vt:lpstr>
      <vt:lpstr>Contempt for Failure to disclose:</vt:lpstr>
      <vt:lpstr>Contempt for Failure to disclose:</vt:lpstr>
      <vt:lpstr>Questions?</vt:lpstr>
    </vt:vector>
  </TitlesOfParts>
  <Company>EFF</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Stephanie Lacambra</dc:creator>
  <cp:lastModifiedBy>Stephanie Lacambra</cp:lastModifiedBy>
  <cp:revision>92</cp:revision>
  <dcterms:created xsi:type="dcterms:W3CDTF">2017-08-28T19:05:14Z</dcterms:created>
  <dcterms:modified xsi:type="dcterms:W3CDTF">2017-10-31T23:43:24Z</dcterms:modified>
</cp:coreProperties>
</file>