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8"/>
  </p:notesMasterIdLst>
  <p:sldIdLst>
    <p:sldId id="256" r:id="rId2"/>
    <p:sldId id="261" r:id="rId3"/>
    <p:sldId id="257" r:id="rId4"/>
    <p:sldId id="258" r:id="rId5"/>
    <p:sldId id="327" r:id="rId6"/>
    <p:sldId id="323" r:id="rId7"/>
    <p:sldId id="324" r:id="rId8"/>
    <p:sldId id="325" r:id="rId9"/>
    <p:sldId id="326" r:id="rId10"/>
    <p:sldId id="328" r:id="rId11"/>
    <p:sldId id="329" r:id="rId12"/>
    <p:sldId id="263" r:id="rId13"/>
    <p:sldId id="265" r:id="rId14"/>
    <p:sldId id="264" r:id="rId15"/>
    <p:sldId id="266" r:id="rId16"/>
    <p:sldId id="276" r:id="rId17"/>
    <p:sldId id="277" r:id="rId18"/>
    <p:sldId id="337" r:id="rId19"/>
    <p:sldId id="336" r:id="rId20"/>
    <p:sldId id="319" r:id="rId21"/>
    <p:sldId id="330" r:id="rId22"/>
    <p:sldId id="275" r:id="rId23"/>
    <p:sldId id="278" r:id="rId24"/>
    <p:sldId id="279" r:id="rId25"/>
    <p:sldId id="280" r:id="rId26"/>
    <p:sldId id="30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E5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0" d="100"/>
          <a:sy n="50" d="100"/>
        </p:scale>
        <p:origin x="-9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89C967-64B2-3447-A6DC-D871D029E7E7}" type="datetimeFigureOut">
              <a:rPr lang="en-US" smtClean="0"/>
              <a:t>10/31/17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0EA64-73A5-CF40-BCE5-BEE4564D7C1A}" type="slidenum">
              <a:rPr lang="en-US" smtClean="0"/>
              <a:t>‹#›</a:t>
            </a:fld>
            <a:endParaRPr lang="en-US"/>
          </a:p>
        </p:txBody>
      </p:sp>
    </p:spTree>
    <p:extLst>
      <p:ext uri="{BB962C8B-B14F-4D97-AF65-F5344CB8AC3E}">
        <p14:creationId xmlns:p14="http://schemas.microsoft.com/office/powerpoint/2010/main" val="7525499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800" dirty="0" smtClean="0"/>
              <a:t>EFF asks the Court to set a series of ex-ante search protocols – explicit limits on the scope </a:t>
            </a:r>
            <a:br>
              <a:rPr lang="en-US" sz="2800" dirty="0" smtClean="0"/>
            </a:br>
            <a:r>
              <a:rPr lang="en-US" sz="2800" dirty="0" smtClean="0"/>
              <a:t>of digital searches by outlining concrete categories of relevant info before the warrant’s </a:t>
            </a:r>
            <a:br>
              <a:rPr lang="en-US" sz="2800" dirty="0" smtClean="0"/>
            </a:br>
            <a:r>
              <a:rPr lang="en-US" sz="2800" dirty="0" smtClean="0"/>
              <a:t>execution to ensure that the </a:t>
            </a:r>
            <a:r>
              <a:rPr lang="en-US" sz="2800" dirty="0" err="1" smtClean="0"/>
              <a:t>govt</a:t>
            </a:r>
            <a:r>
              <a:rPr lang="en-US" sz="2800" dirty="0" smtClean="0"/>
              <a:t> does not exceed its authority when searching digital devices and information</a:t>
            </a:r>
          </a:p>
          <a:p>
            <a:endParaRPr lang="en-US" dirty="0"/>
          </a:p>
        </p:txBody>
      </p:sp>
      <p:sp>
        <p:nvSpPr>
          <p:cNvPr id="4" name="Slide Number Placeholder 3"/>
          <p:cNvSpPr>
            <a:spLocks noGrp="1"/>
          </p:cNvSpPr>
          <p:nvPr>
            <p:ph type="sldNum" sz="quarter" idx="10"/>
          </p:nvPr>
        </p:nvSpPr>
        <p:spPr/>
        <p:txBody>
          <a:bodyPr/>
          <a:lstStyle/>
          <a:p>
            <a:fld id="{A550EA64-73A5-CF40-BCE5-BEE4564D7C1A}" type="slidenum">
              <a:rPr lang="en-US" smtClean="0"/>
              <a:t>16</a:t>
            </a:fld>
            <a:endParaRPr lang="en-US"/>
          </a:p>
        </p:txBody>
      </p:sp>
    </p:spTree>
    <p:extLst>
      <p:ext uri="{BB962C8B-B14F-4D97-AF65-F5344CB8AC3E}">
        <p14:creationId xmlns:p14="http://schemas.microsoft.com/office/powerpoint/2010/main" val="114747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EC5816F-D43D-40D1-9B38-E1A2C18F0972}" type="datetime1">
              <a:rPr lang="en-US" smtClean="0"/>
              <a:pPr/>
              <a:t>10/31/17</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A44C1B50-C580-4CB7-BA07-14C66C34B76D}" type="datetime1">
              <a:rPr lang="en-US" smtClean="0"/>
              <a:pPr/>
              <a:t>10/31/17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D20DFC-E2D5-4BD6-B744-D8DEEAB5F7C2}" type="slidenum">
              <a:rPr lang="en-US" smtClean="0"/>
              <a:pPr/>
              <a:t>‹#›</a:t>
            </a:fld>
            <a:endParaRPr lang="en-US" dirty="0"/>
          </a:p>
        </p:txBody>
      </p:sp>
      <p:sp>
        <p:nvSpPr>
          <p:cNvPr id="6" name="Rounded Rectangle 11"/>
          <p:cNvSpPr/>
          <p:nvPr userDrawn="1"/>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12"/>
          <p:cNvSpPr/>
          <p:nvPr userDrawn="1"/>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13"/>
          <p:cNvSpPr/>
          <p:nvPr userDrawn="1"/>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14"/>
          <p:cNvSpPr/>
          <p:nvPr userDrawn="1"/>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5816F-D43D-40D1-9B38-E1A2C18F0972}" type="datetime1">
              <a:rPr lang="en-US" smtClean="0"/>
              <a:pPr/>
              <a:t>10/31/17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7EB273CF-8910-423E-9890-FC81E25E5084}" type="datetime1">
              <a:rPr lang="en-US" smtClean="0"/>
              <a:pPr/>
              <a:t>10/31/17</a:t>
            </a:fld>
            <a:endParaRPr lang="en-US" dirty="0"/>
          </a:p>
        </p:txBody>
      </p:sp>
      <p:sp>
        <p:nvSpPr>
          <p:cNvPr id="6" name="Footer Placeholder 5"/>
          <p:cNvSpPr>
            <a:spLocks noGrp="1"/>
          </p:cNvSpPr>
          <p:nvPr>
            <p:ph type="ftr" sz="quarter" idx="11"/>
          </p:nvPr>
        </p:nvSpPr>
        <p:spPr>
          <a:xfrm>
            <a:off x="5867399" y="6288741"/>
            <a:ext cx="2675965" cy="365125"/>
          </a:xfrm>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0" name="Rounded Rectangle 14"/>
          <p:cNvSpPr/>
          <p:nvPr userDrawn="1"/>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5"/>
          <p:cNvSpPr/>
          <p:nvPr userDrawn="1"/>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6"/>
          <p:cNvSpPr/>
          <p:nvPr userDrawn="1"/>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7"/>
          <p:cNvSpPr/>
          <p:nvPr userDrawn="1"/>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4EC5816F-D43D-40D1-9B38-E1A2C18F0972}" type="datetime1">
              <a:rPr lang="en-US" smtClean="0"/>
              <a:pPr/>
              <a:t>10/31/17</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4EC5816F-D43D-40D1-9B38-E1A2C18F0972}" type="datetime1">
              <a:rPr lang="en-US" smtClean="0"/>
              <a:pPr/>
              <a:t>10/31/17</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45A9071-CFF5-4E3B-B0AB-39782972E256}" type="datetime1">
              <a:rPr lang="en-US" smtClean="0"/>
              <a:pPr/>
              <a:t>10/31/17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9" name="Rounded Rectangle 11"/>
          <p:cNvSpPr/>
          <p:nvPr userDrawn="1"/>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2"/>
          <p:cNvSpPr/>
          <p:nvPr userDrawn="1"/>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3"/>
          <p:cNvSpPr/>
          <p:nvPr userDrawn="1"/>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4"/>
          <p:cNvSpPr/>
          <p:nvPr userDrawn="1"/>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3D8BD1F-DE98-4C29-8281-9EC9927620DF}" type="datetime1">
              <a:rPr lang="en-US" smtClean="0"/>
              <a:pPr/>
              <a:t>10/31/17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9" name="Rounded Rectangle 11"/>
          <p:cNvSpPr/>
          <p:nvPr userDrawn="1"/>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2"/>
          <p:cNvSpPr/>
          <p:nvPr userDrawn="1"/>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3"/>
          <p:cNvSpPr/>
          <p:nvPr userDrawn="1"/>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4"/>
          <p:cNvSpPr/>
          <p:nvPr userDrawn="1"/>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467CD6D-7520-4B34-A5A3-E8385FA3AFC6}" type="datetime1">
              <a:rPr lang="en-US" smtClean="0"/>
              <a:pPr/>
              <a:t>10/31/17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9" name="Rounded Rectangle 8"/>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2"/>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3"/>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4"/>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95D47-465E-4A05-802B-049480555B6D}" type="datetime1">
              <a:rPr lang="en-US" smtClean="0"/>
              <a:pPr/>
              <a:t>10/31/17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
        <p:nvSpPr>
          <p:cNvPr id="9" name="Rounded Rectangle 16"/>
          <p:cNvSpPr/>
          <p:nvPr userDrawn="1"/>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7"/>
          <p:cNvSpPr/>
          <p:nvPr userDrawn="1"/>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8"/>
          <p:cNvSpPr/>
          <p:nvPr userDrawn="1"/>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9"/>
          <p:cNvSpPr/>
          <p:nvPr userDrawn="1"/>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4791DB0-D703-40B5-AE3D-532AFE0356D1}" type="datetime1">
              <a:rPr lang="en-US" smtClean="0"/>
              <a:pPr/>
              <a:t>10/31/17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
        <p:nvSpPr>
          <p:cNvPr id="10" name="Rounded Rectangle 16"/>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7"/>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8"/>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9"/>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F48C029-2200-4EB8-BDE8-5EE0E23571A6}" type="datetime1">
              <a:rPr lang="en-US" smtClean="0"/>
              <a:pPr/>
              <a:t>10/31/17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D20DFC-E2D5-4BD6-B744-D8DEEAB5F7C2}" type="slidenum">
              <a:rPr lang="en-US" smtClean="0"/>
              <a:pPr/>
              <a:t>‹#›</a:t>
            </a:fld>
            <a:endParaRPr lang="en-US" dirty="0"/>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ounded Rectangle 52"/>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53"/>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54"/>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55"/>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EC5816F-D43D-40D1-9B38-E1A2C18F0972}" type="datetime1">
              <a:rPr lang="en-US" smtClean="0"/>
              <a:pPr/>
              <a:t>10/31/17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EC5816F-D43D-40D1-9B38-E1A2C18F0972}" type="datetime1">
              <a:rPr lang="en-US" smtClean="0"/>
              <a:pPr/>
              <a:t>10/31/17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4EC5816F-D43D-40D1-9B38-E1A2C18F0972}" type="datetime1">
              <a:rPr lang="en-US" smtClean="0"/>
              <a:pPr/>
              <a:t>10/31/17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7E45A1C-C0DD-4ED6-B23E-A9D2DD110058}" type="datetime1">
              <a:rPr lang="en-US" smtClean="0"/>
              <a:pPr/>
              <a:t>10/31/17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20DFC-E2D5-4BD6-B744-D8DEEAB5F7C2}" type="slidenum">
              <a:rPr lang="en-US" smtClean="0"/>
              <a:pPr/>
              <a:t>‹#›</a:t>
            </a:fld>
            <a:endParaRPr lang="en-US" dirty="0"/>
          </a:p>
        </p:txBody>
      </p:sp>
      <p:sp>
        <p:nvSpPr>
          <p:cNvPr id="7" name="Rounded Rectangle 20"/>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21"/>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22"/>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23"/>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4EC5816F-D43D-40D1-9B38-E1A2C18F0972}" type="datetime1">
              <a:rPr lang="en-US" smtClean="0"/>
              <a:pPr/>
              <a:t>10/31/17</a:t>
            </a:fld>
            <a:endParaRPr lang="en-US" dirty="0"/>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1AD20DFC-E2D5-4BD6-B744-D8DEEAB5F7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hf sldNum="0" hdr="0" ftr="0" dt="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www.eff.org/Keown" TargetMode="External"/><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eff.org/Gartenlaub"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hyperlink" Target="https://www.eff.org/Gartenlaub"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1.next.westlaw.com/Link/Document/FullText?findType=Y&amp;serNum=2004340161&amp;pubNum=506&amp;originatingDoc=If5daa516fde511e0bc27967e57e99458&amp;refType=RP&amp;fi=co_pp_sp_506_716&amp;originationContext=document&amp;transitionType=DocumentItem&amp;contextData=(sc.Search)%23co_pp_sp_506_716"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1" y="2451100"/>
            <a:ext cx="8302624" cy="1470025"/>
          </a:xfrm>
        </p:spPr>
        <p:txBody>
          <a:bodyPr>
            <a:normAutofit fontScale="90000"/>
          </a:bodyPr>
          <a:lstStyle/>
          <a:p>
            <a:r>
              <a:rPr lang="en-US" sz="4900" dirty="0" smtClean="0">
                <a:latin typeface="Superclarendon Bold"/>
                <a:cs typeface="Superclarendon Bold"/>
              </a:rPr>
              <a:t>Defending Against </a:t>
            </a:r>
            <a:br>
              <a:rPr lang="en-US" sz="4900" dirty="0" smtClean="0">
                <a:latin typeface="Superclarendon Bold"/>
                <a:cs typeface="Superclarendon Bold"/>
              </a:rPr>
            </a:br>
            <a:r>
              <a:rPr lang="en-US" sz="4900" dirty="0" smtClean="0">
                <a:latin typeface="Superclarendon Bold"/>
                <a:cs typeface="Superclarendon Bold"/>
              </a:rPr>
              <a:t>the Digital Dragnet</a:t>
            </a:r>
            <a:endParaRPr lang="en-US" i="1" dirty="0">
              <a:latin typeface="Superclarendon Bold"/>
              <a:cs typeface="Superclarendon Bold"/>
            </a:endParaRPr>
          </a:p>
        </p:txBody>
      </p:sp>
      <p:sp>
        <p:nvSpPr>
          <p:cNvPr id="3" name="Subtitle 2"/>
          <p:cNvSpPr>
            <a:spLocks noGrp="1"/>
          </p:cNvSpPr>
          <p:nvPr>
            <p:ph type="subTitle" idx="1"/>
          </p:nvPr>
        </p:nvSpPr>
        <p:spPr>
          <a:xfrm>
            <a:off x="2016126" y="4587875"/>
            <a:ext cx="6762749" cy="1433232"/>
          </a:xfrm>
        </p:spPr>
        <p:txBody>
          <a:bodyPr>
            <a:normAutofit/>
          </a:bodyPr>
          <a:lstStyle/>
          <a:p>
            <a:r>
              <a:rPr lang="en-US" sz="2400" dirty="0" smtClean="0"/>
              <a:t>Stephanie Lacambra</a:t>
            </a:r>
          </a:p>
          <a:p>
            <a:r>
              <a:rPr lang="en-US" sz="2400" dirty="0" smtClean="0"/>
              <a:t>Criminal Defense Staff Attorney</a:t>
            </a:r>
          </a:p>
          <a:p>
            <a:r>
              <a:rPr lang="en-US" sz="2400" dirty="0" smtClean="0"/>
              <a:t>Electronic Frontier Foundation</a:t>
            </a:r>
          </a:p>
          <a:p>
            <a:endParaRPr lang="en-US" dirty="0"/>
          </a:p>
        </p:txBody>
      </p:sp>
      <p:pic>
        <p:nvPicPr>
          <p:cNvPr id="4" name="Picture 3" descr="eff-logo-plain-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875" y="494098"/>
            <a:ext cx="1508125" cy="1045958"/>
          </a:xfrm>
          <a:prstGeom prst="rect">
            <a:avLst/>
          </a:prstGeom>
        </p:spPr>
      </p:pic>
    </p:spTree>
    <p:extLst>
      <p:ext uri="{BB962C8B-B14F-4D97-AF65-F5344CB8AC3E}">
        <p14:creationId xmlns:p14="http://schemas.microsoft.com/office/powerpoint/2010/main" val="231055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8809" y="1425388"/>
            <a:ext cx="8572062" cy="5222530"/>
          </a:xfrm>
        </p:spPr>
        <p:txBody>
          <a:bodyPr>
            <a:normAutofit lnSpcReduction="10000"/>
          </a:bodyPr>
          <a:lstStyle/>
          <a:p>
            <a:pPr>
              <a:lnSpc>
                <a:spcPct val="110000"/>
              </a:lnSpc>
            </a:pPr>
            <a:r>
              <a:rPr lang="en-US" sz="2800" dirty="0" smtClean="0"/>
              <a:t>US v</a:t>
            </a:r>
            <a:r>
              <a:rPr lang="en-US" sz="2800" dirty="0"/>
              <a:t>. Gurczynski, 76 M.J. 381 (C.A.A.F. 2017) - </a:t>
            </a:r>
            <a:r>
              <a:rPr lang="en-US" sz="2800" dirty="0" smtClean="0"/>
              <a:t>evid </a:t>
            </a:r>
            <a:r>
              <a:rPr lang="en-US" sz="2800" dirty="0"/>
              <a:t>of child </a:t>
            </a:r>
            <a:r>
              <a:rPr lang="en-US" sz="2800" dirty="0" smtClean="0"/>
              <a:t>porn was outside </a:t>
            </a:r>
            <a:r>
              <a:rPr lang="en-US" sz="2800" dirty="0"/>
              <a:t>scope of </a:t>
            </a:r>
            <a:r>
              <a:rPr lang="en-US" sz="2800" dirty="0" smtClean="0"/>
              <a:t>SW, thus search of thumb </a:t>
            </a:r>
            <a:r>
              <a:rPr lang="en-US" sz="2800" dirty="0"/>
              <a:t>drive </a:t>
            </a:r>
            <a:r>
              <a:rPr lang="en-US" sz="2800" dirty="0" smtClean="0"/>
              <a:t>was </a:t>
            </a:r>
            <a:r>
              <a:rPr lang="en-US" sz="2800" dirty="0"/>
              <a:t>constitutionally </a:t>
            </a:r>
            <a:r>
              <a:rPr lang="en-US" sz="2800" dirty="0" smtClean="0"/>
              <a:t>unreasonable:</a:t>
            </a:r>
          </a:p>
          <a:p>
            <a:pPr marL="638175" lvl="1" indent="-342900">
              <a:lnSpc>
                <a:spcPct val="120000"/>
              </a:lnSpc>
              <a:spcBef>
                <a:spcPts val="0"/>
              </a:spcBef>
              <a:buFont typeface="+mj-lt"/>
              <a:buAutoNum type="arabicPeriod"/>
            </a:pPr>
            <a:r>
              <a:rPr lang="en-US" sz="2800" dirty="0"/>
              <a:t>extraordinary length of time between the issuance of the warrant and the digital examination of the thumb drive—over nine months -p.387</a:t>
            </a:r>
          </a:p>
          <a:p>
            <a:pPr marL="638175" lvl="1" indent="-342900">
              <a:lnSpc>
                <a:spcPct val="120000"/>
              </a:lnSpc>
              <a:spcBef>
                <a:spcPts val="0"/>
              </a:spcBef>
              <a:buFont typeface="+mj-lt"/>
              <a:buAutoNum type="arabicPeriod"/>
            </a:pPr>
            <a:r>
              <a:rPr lang="en-US" sz="2800" dirty="0" smtClean="0"/>
              <a:t>Govt </a:t>
            </a:r>
            <a:r>
              <a:rPr lang="en-US" sz="2800" dirty="0"/>
              <a:t>no longer had a legitimate </a:t>
            </a:r>
            <a:r>
              <a:rPr lang="en-US" sz="2800" dirty="0" smtClean="0"/>
              <a:t>interest </a:t>
            </a:r>
            <a:r>
              <a:rPr lang="en-US" sz="2800" dirty="0"/>
              <a:t>in searching for evidence </a:t>
            </a:r>
            <a:r>
              <a:rPr lang="en-US" sz="2800" dirty="0" smtClean="0"/>
              <a:t>following </a:t>
            </a:r>
            <a:r>
              <a:rPr lang="en-US" sz="2800" dirty="0"/>
              <a:t>Appellee's convictions -p.</a:t>
            </a:r>
            <a:r>
              <a:rPr lang="en-US" sz="2800" dirty="0" smtClean="0"/>
              <a:t>387</a:t>
            </a:r>
            <a:endParaRPr lang="en-US" sz="2800" dirty="0"/>
          </a:p>
        </p:txBody>
      </p:sp>
      <p:sp>
        <p:nvSpPr>
          <p:cNvPr id="6" name="Title 1"/>
          <p:cNvSpPr txBox="1">
            <a:spLocks/>
          </p:cNvSpPr>
          <p:nvPr/>
        </p:nvSpPr>
        <p:spPr>
          <a:xfrm>
            <a:off x="298809" y="381000"/>
            <a:ext cx="8572062" cy="8471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dirty="0" smtClean="0"/>
              <a:t>Dangers of plain view:</a:t>
            </a:r>
            <a:endParaRPr lang="en-US" dirty="0"/>
          </a:p>
        </p:txBody>
      </p:sp>
    </p:spTree>
    <p:extLst>
      <p:ext uri="{BB962C8B-B14F-4D97-AF65-F5344CB8AC3E}">
        <p14:creationId xmlns:p14="http://schemas.microsoft.com/office/powerpoint/2010/main" val="917074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09" y="381000"/>
            <a:ext cx="8572062" cy="847194"/>
          </a:xfrm>
        </p:spPr>
        <p:txBody>
          <a:bodyPr/>
          <a:lstStyle/>
          <a:p>
            <a:r>
              <a:rPr lang="en-US" dirty="0" smtClean="0"/>
              <a:t>Dangers of plain view:</a:t>
            </a:r>
            <a:endParaRPr lang="en-US" dirty="0"/>
          </a:p>
        </p:txBody>
      </p:sp>
      <p:sp>
        <p:nvSpPr>
          <p:cNvPr id="3" name="Content Placeholder 2"/>
          <p:cNvSpPr>
            <a:spLocks noGrp="1"/>
          </p:cNvSpPr>
          <p:nvPr>
            <p:ph sz="half" idx="1"/>
          </p:nvPr>
        </p:nvSpPr>
        <p:spPr>
          <a:xfrm>
            <a:off x="298809" y="1425388"/>
            <a:ext cx="8572062" cy="5222530"/>
          </a:xfrm>
        </p:spPr>
        <p:txBody>
          <a:bodyPr>
            <a:normAutofit lnSpcReduction="10000"/>
          </a:bodyPr>
          <a:lstStyle/>
          <a:p>
            <a:pPr>
              <a:lnSpc>
                <a:spcPct val="110000"/>
              </a:lnSpc>
            </a:pPr>
            <a:r>
              <a:rPr lang="en-US" sz="3000" dirty="0" smtClean="0"/>
              <a:t>US v</a:t>
            </a:r>
            <a:r>
              <a:rPr lang="en-US" sz="3000" dirty="0"/>
              <a:t>. Gurczynski, 76 M.J. 381 (C.A.A.F. 2017) </a:t>
            </a:r>
          </a:p>
          <a:p>
            <a:pPr marL="809625" lvl="1" indent="-514350">
              <a:lnSpc>
                <a:spcPct val="110000"/>
              </a:lnSpc>
              <a:buFont typeface="+mj-lt"/>
              <a:buAutoNum type="arabicPeriod" startAt="3"/>
            </a:pPr>
            <a:r>
              <a:rPr lang="en-US" sz="2800" dirty="0"/>
              <a:t>Govt's order to </a:t>
            </a:r>
            <a:r>
              <a:rPr lang="en-US" sz="2800" dirty="0" smtClean="0"/>
              <a:t>Digital Forensic Examiner </a:t>
            </a:r>
            <a:r>
              <a:rPr lang="en-US" sz="2800" dirty="0"/>
              <a:t>to </a:t>
            </a:r>
            <a:r>
              <a:rPr lang="en-US" sz="2800" dirty="0" smtClean="0"/>
              <a:t>go beyond the scope </a:t>
            </a:r>
            <a:r>
              <a:rPr lang="en-US" sz="2800" dirty="0"/>
              <a:t>of </a:t>
            </a:r>
            <a:r>
              <a:rPr lang="en-US" sz="2800" dirty="0" smtClean="0"/>
              <a:t>the warrant was unreasonable </a:t>
            </a:r>
            <a:r>
              <a:rPr lang="en-US" sz="2800" dirty="0"/>
              <a:t>–p.386</a:t>
            </a:r>
          </a:p>
          <a:p>
            <a:pPr marL="638175" lvl="1" indent="-342900">
              <a:lnSpc>
                <a:spcPct val="110000"/>
              </a:lnSpc>
              <a:buFont typeface="+mj-lt"/>
              <a:buAutoNum type="arabicPeriod" startAt="3"/>
            </a:pPr>
            <a:r>
              <a:rPr lang="en-US" sz="2800" dirty="0" smtClean="0"/>
              <a:t>“We decline to grant the Government the unbridled discretion to conduct what is functionally a “general, exploratory rummaging in a person's belongings,” </a:t>
            </a:r>
            <a:r>
              <a:rPr lang="en-US" sz="2800" i="1" u="sng" dirty="0" smtClean="0"/>
              <a:t>Coolidge</a:t>
            </a:r>
            <a:r>
              <a:rPr lang="en-US" sz="2800" dirty="0" smtClean="0"/>
              <a:t>, 403 U.S. at 467, </a:t>
            </a:r>
            <a:r>
              <a:rPr lang="en-US" sz="2800" dirty="0" smtClean="0">
                <a:solidFill>
                  <a:srgbClr val="FFFF00"/>
                </a:solidFill>
              </a:rPr>
              <a:t>by relying on a warrant no longer justified by any legitimate government interest to assert that other evidence was in plain view</a:t>
            </a:r>
            <a:r>
              <a:rPr lang="en-US" sz="2800" dirty="0" smtClean="0"/>
              <a:t>”  -p.387</a:t>
            </a:r>
            <a:endParaRPr lang="en-US" sz="2800" dirty="0"/>
          </a:p>
        </p:txBody>
      </p:sp>
    </p:spTree>
    <p:extLst>
      <p:ext uri="{BB962C8B-B14F-4D97-AF65-F5344CB8AC3E}">
        <p14:creationId xmlns:p14="http://schemas.microsoft.com/office/powerpoint/2010/main" val="189994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508999" cy="809625"/>
          </a:xfrm>
        </p:spPr>
        <p:txBody>
          <a:bodyPr/>
          <a:lstStyle/>
          <a:p>
            <a:r>
              <a:rPr lang="en-US" dirty="0"/>
              <a:t>What </a:t>
            </a:r>
            <a:r>
              <a:rPr lang="en-US" dirty="0" smtClean="0"/>
              <a:t>PC for digital info should be:</a:t>
            </a:r>
            <a:endParaRPr lang="en-US" dirty="0"/>
          </a:p>
        </p:txBody>
      </p:sp>
      <p:sp>
        <p:nvSpPr>
          <p:cNvPr id="8" name="Content Placeholder 7"/>
          <p:cNvSpPr>
            <a:spLocks noGrp="1"/>
          </p:cNvSpPr>
          <p:nvPr>
            <p:ph sz="half" idx="1"/>
          </p:nvPr>
        </p:nvSpPr>
        <p:spPr>
          <a:xfrm>
            <a:off x="571499" y="1463675"/>
            <a:ext cx="8016875" cy="4489449"/>
          </a:xfrm>
        </p:spPr>
        <p:txBody>
          <a:bodyPr>
            <a:noAutofit/>
          </a:bodyPr>
          <a:lstStyle/>
          <a:p>
            <a:pPr marL="0" indent="0">
              <a:buNone/>
            </a:pPr>
            <a:r>
              <a:rPr lang="en-US" sz="3200" dirty="0"/>
              <a:t>US v. Griffith, </a:t>
            </a:r>
            <a:r>
              <a:rPr lang="en-US" sz="3200" dirty="0" smtClean="0"/>
              <a:t>867 F.3d 1265, </a:t>
            </a:r>
            <a:br>
              <a:rPr lang="en-US" sz="3200" dirty="0" smtClean="0"/>
            </a:br>
            <a:r>
              <a:rPr lang="en-US" sz="3200" dirty="0" smtClean="0"/>
              <a:t>(</a:t>
            </a:r>
            <a:r>
              <a:rPr lang="en-US" sz="3200" dirty="0"/>
              <a:t>DC Cir. Aug 18, 2017) </a:t>
            </a:r>
            <a:endParaRPr lang="en-US" sz="3200" dirty="0" smtClean="0"/>
          </a:p>
          <a:p>
            <a:r>
              <a:rPr lang="en-US" sz="3200" dirty="0"/>
              <a:t>pervasiveness of cell phones and </a:t>
            </a:r>
            <a:r>
              <a:rPr lang="en-US" sz="3200" dirty="0" smtClean="0"/>
              <a:t>cell phone use insufficient </a:t>
            </a:r>
            <a:r>
              <a:rPr lang="en-US" sz="3200" dirty="0"/>
              <a:t>to support PC for warrant to search suspect’s home – </a:t>
            </a:r>
            <a:r>
              <a:rPr lang="en-US" sz="3200" dirty="0" smtClean="0"/>
              <a:t>1273</a:t>
            </a:r>
          </a:p>
          <a:p>
            <a:r>
              <a:rPr lang="en-US" sz="3200" dirty="0" smtClean="0"/>
              <a:t>warrant </a:t>
            </a:r>
            <a:r>
              <a:rPr lang="en-US" sz="3200" dirty="0"/>
              <a:t>invalid for overbreadth in allowing the seizure of all electronic devices found in the </a:t>
            </a:r>
            <a:r>
              <a:rPr lang="en-US" sz="3200" dirty="0" smtClean="0"/>
              <a:t>residence regardless of ownership </a:t>
            </a:r>
            <a:r>
              <a:rPr lang="mr-IN" sz="3200" dirty="0" smtClean="0"/>
              <a:t>–</a:t>
            </a:r>
            <a:r>
              <a:rPr lang="en-US" sz="3200" dirty="0" smtClean="0"/>
              <a:t> </a:t>
            </a:r>
            <a:r>
              <a:rPr lang="en-US" sz="3200" dirty="0"/>
              <a:t>p</a:t>
            </a:r>
            <a:r>
              <a:rPr lang="en-US" sz="3200" dirty="0" smtClean="0"/>
              <a:t>.1276</a:t>
            </a:r>
            <a:endParaRPr lang="en-US" sz="3200" dirty="0"/>
          </a:p>
        </p:txBody>
      </p:sp>
      <p:pic>
        <p:nvPicPr>
          <p:cNvPr id="5" name="Picture 4" descr="Screen Shot 2017-10-23 at 1.39.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8" y="2659249"/>
            <a:ext cx="9118601" cy="2362200"/>
          </a:xfrm>
          <a:prstGeom prst="rect">
            <a:avLst/>
          </a:prstGeom>
        </p:spPr>
      </p:pic>
      <p:pic>
        <p:nvPicPr>
          <p:cNvPr id="6" name="Picture 5" descr="Screen Shot 2017-10-23 at 1.43.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51244"/>
            <a:ext cx="9143999" cy="2781300"/>
          </a:xfrm>
          <a:prstGeom prst="rect">
            <a:avLst/>
          </a:prstGeom>
        </p:spPr>
      </p:pic>
      <p:pic>
        <p:nvPicPr>
          <p:cNvPr id="7" name="Picture 6" descr="Screen Shot 2017-10-23 at 2.19.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851344"/>
            <a:ext cx="8991600" cy="3962400"/>
          </a:xfrm>
          <a:prstGeom prst="rect">
            <a:avLst/>
          </a:prstGeom>
        </p:spPr>
      </p:pic>
    </p:spTree>
    <p:extLst>
      <p:ext uri="{BB962C8B-B14F-4D97-AF65-F5344CB8AC3E}">
        <p14:creationId xmlns:p14="http://schemas.microsoft.com/office/powerpoint/2010/main" val="323454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Righ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trips(downRigh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xit" presetSubtype="0" fill="hold" nodeType="clickEffect">
                                  <p:stCondLst>
                                    <p:cond delay="0"/>
                                  </p:stCondLst>
                                  <p:childTnLst>
                                    <p:anim calcmode="lin" valueType="num">
                                      <p:cBhvr>
                                        <p:cTn id="23" dur="1000"/>
                                        <p:tgtEl>
                                          <p:spTgt spid="6"/>
                                        </p:tgtEl>
                                        <p:attrNameLst>
                                          <p:attrName>ppt_w</p:attrName>
                                        </p:attrNameLst>
                                      </p:cBhvr>
                                      <p:tavLst>
                                        <p:tav tm="0">
                                          <p:val>
                                            <p:strVal val="ppt_w"/>
                                          </p:val>
                                        </p:tav>
                                        <p:tav tm="100000">
                                          <p:val>
                                            <p:strVal val="ppt_w*0.70"/>
                                          </p:val>
                                        </p:tav>
                                      </p:tavLst>
                                    </p:anim>
                                    <p:anim calcmode="lin" valueType="num">
                                      <p:cBhvr>
                                        <p:cTn id="24" dur="1000"/>
                                        <p:tgtEl>
                                          <p:spTgt spid="6"/>
                                        </p:tgtEl>
                                        <p:attrNameLst>
                                          <p:attrName>ppt_h</p:attrName>
                                        </p:attrNameLst>
                                      </p:cBhvr>
                                      <p:tavLst>
                                        <p:tav tm="0">
                                          <p:val>
                                            <p:strVal val="ppt_h"/>
                                          </p:val>
                                        </p:tav>
                                        <p:tav tm="100000">
                                          <p:val>
                                            <p:strVal val="ppt_h"/>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xit" presetSubtype="0" fill="hold" nodeType="clickEffect">
                                  <p:stCondLst>
                                    <p:cond delay="0"/>
                                  </p:stCondLst>
                                  <p:childTnLst>
                                    <p:anim calcmode="lin" valueType="num">
                                      <p:cBhvr>
                                        <p:cTn id="37" dur="1000"/>
                                        <p:tgtEl>
                                          <p:spTgt spid="5"/>
                                        </p:tgtEl>
                                        <p:attrNameLst>
                                          <p:attrName>ppt_w</p:attrName>
                                        </p:attrNameLst>
                                      </p:cBhvr>
                                      <p:tavLst>
                                        <p:tav tm="0">
                                          <p:val>
                                            <p:strVal val="ppt_w"/>
                                          </p:val>
                                        </p:tav>
                                        <p:tav tm="100000">
                                          <p:val>
                                            <p:strVal val="ppt_w*0.70"/>
                                          </p:val>
                                        </p:tav>
                                      </p:tavLst>
                                    </p:anim>
                                    <p:anim calcmode="lin" valueType="num">
                                      <p:cBhvr>
                                        <p:cTn id="38" dur="1000"/>
                                        <p:tgtEl>
                                          <p:spTgt spid="5"/>
                                        </p:tgtEl>
                                        <p:attrNameLst>
                                          <p:attrName>ppt_h</p:attrName>
                                        </p:attrNameLst>
                                      </p:cBhvr>
                                      <p:tavLst>
                                        <p:tav tm="0">
                                          <p:val>
                                            <p:strVal val="ppt_h"/>
                                          </p:val>
                                        </p:tav>
                                        <p:tav tm="100000">
                                          <p:val>
                                            <p:strVal val="ppt_h"/>
                                          </p:val>
                                        </p:tav>
                                      </p:tavLst>
                                    </p:anim>
                                    <p:animEffect transition="out" filter="fade">
                                      <p:cBhvr>
                                        <p:cTn id="39" dur="1000"/>
                                        <p:tgtEl>
                                          <p:spTgt spid="5"/>
                                        </p:tgtEl>
                                      </p:cBhvr>
                                    </p:animEffect>
                                    <p:set>
                                      <p:cBhvr>
                                        <p:cTn id="40" dur="1" fill="hold">
                                          <p:stCondLst>
                                            <p:cond delay="9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strips(downRight)">
                                      <p:cBhvr>
                                        <p:cTn id="45" dur="500"/>
                                        <p:tgtEl>
                                          <p:spTgt spid="8">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ppt_w</p:attrName>
                                        </p:attrNameLst>
                                      </p:cBhvr>
                                      <p:tavLst>
                                        <p:tav tm="0">
                                          <p:val>
                                            <p:strVal val="#ppt_w*0.70"/>
                                          </p:val>
                                        </p:tav>
                                        <p:tav tm="100000">
                                          <p:val>
                                            <p:strVal val="#ppt_w"/>
                                          </p:val>
                                        </p:tav>
                                      </p:tavLst>
                                    </p:anim>
                                    <p:anim calcmode="lin" valueType="num">
                                      <p:cBhvr>
                                        <p:cTn id="51" dur="1000" fill="hold"/>
                                        <p:tgtEl>
                                          <p:spTgt spid="7"/>
                                        </p:tgtEl>
                                        <p:attrNameLst>
                                          <p:attrName>ppt_h</p:attrName>
                                        </p:attrNameLst>
                                      </p:cBhvr>
                                      <p:tavLst>
                                        <p:tav tm="0">
                                          <p:val>
                                            <p:strVal val="#ppt_h"/>
                                          </p:val>
                                        </p:tav>
                                        <p:tav tm="100000">
                                          <p:val>
                                            <p:strVal val="#ppt_h"/>
                                          </p:val>
                                        </p:tav>
                                      </p:tavLst>
                                    </p:anim>
                                    <p:animEffect transition="in" filter="fade">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xit" presetSubtype="0" fill="hold" nodeType="clickEffect">
                                  <p:stCondLst>
                                    <p:cond delay="0"/>
                                  </p:stCondLst>
                                  <p:childTnLst>
                                    <p:anim calcmode="lin" valueType="num">
                                      <p:cBhvr>
                                        <p:cTn id="56" dur="1000"/>
                                        <p:tgtEl>
                                          <p:spTgt spid="7"/>
                                        </p:tgtEl>
                                        <p:attrNameLst>
                                          <p:attrName>ppt_w</p:attrName>
                                        </p:attrNameLst>
                                      </p:cBhvr>
                                      <p:tavLst>
                                        <p:tav tm="0">
                                          <p:val>
                                            <p:strVal val="ppt_w"/>
                                          </p:val>
                                        </p:tav>
                                        <p:tav tm="100000">
                                          <p:val>
                                            <p:strVal val="ppt_w*0.70"/>
                                          </p:val>
                                        </p:tav>
                                      </p:tavLst>
                                    </p:anim>
                                    <p:anim calcmode="lin" valueType="num">
                                      <p:cBhvr>
                                        <p:cTn id="57" dur="1000"/>
                                        <p:tgtEl>
                                          <p:spTgt spid="7"/>
                                        </p:tgtEl>
                                        <p:attrNameLst>
                                          <p:attrName>ppt_h</p:attrName>
                                        </p:attrNameLst>
                                      </p:cBhvr>
                                      <p:tavLst>
                                        <p:tav tm="0">
                                          <p:val>
                                            <p:strVal val="ppt_h"/>
                                          </p:val>
                                        </p:tav>
                                        <p:tav tm="100000">
                                          <p:val>
                                            <p:strVal val="ppt_h"/>
                                          </p:val>
                                        </p:tav>
                                      </p:tavLst>
                                    </p:anim>
                                    <p:animEffect transition="out" filter="fade">
                                      <p:cBhvr>
                                        <p:cTn id="58" dur="1000"/>
                                        <p:tgtEl>
                                          <p:spTgt spid="7"/>
                                        </p:tgtEl>
                                      </p:cBhvr>
                                    </p:animEffect>
                                    <p:set>
                                      <p:cBhvr>
                                        <p:cTn id="5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508999" cy="809625"/>
          </a:xfrm>
        </p:spPr>
        <p:txBody>
          <a:bodyPr/>
          <a:lstStyle/>
          <a:p>
            <a:r>
              <a:rPr lang="en-US" dirty="0" smtClean="0"/>
              <a:t>Make objections from </a:t>
            </a:r>
            <a:r>
              <a:rPr lang="en-US" i="1" dirty="0" smtClean="0"/>
              <a:t>Griffith</a:t>
            </a:r>
            <a:r>
              <a:rPr lang="en-US" dirty="0" smtClean="0"/>
              <a:t>:</a:t>
            </a:r>
            <a:endParaRPr lang="en-US" dirty="0"/>
          </a:p>
        </p:txBody>
      </p:sp>
      <p:sp>
        <p:nvSpPr>
          <p:cNvPr id="8" name="Content Placeholder 7"/>
          <p:cNvSpPr>
            <a:spLocks noGrp="1"/>
          </p:cNvSpPr>
          <p:nvPr>
            <p:ph sz="half" idx="1"/>
          </p:nvPr>
        </p:nvSpPr>
        <p:spPr>
          <a:xfrm>
            <a:off x="571499" y="1463675"/>
            <a:ext cx="8016875" cy="4489449"/>
          </a:xfrm>
        </p:spPr>
        <p:txBody>
          <a:bodyPr>
            <a:noAutofit/>
          </a:bodyPr>
          <a:lstStyle/>
          <a:p>
            <a:pPr marL="0" indent="0">
              <a:buNone/>
            </a:pPr>
            <a:r>
              <a:rPr lang="en-US" sz="3200" dirty="0" smtClean="0"/>
              <a:t>SW affidavit failed to establish client owned </a:t>
            </a:r>
            <a:r>
              <a:rPr lang="en-US" sz="3200" dirty="0"/>
              <a:t>a cell phone. </a:t>
            </a:r>
            <a:r>
              <a:rPr lang="en-US" sz="3200" dirty="0" smtClean="0"/>
              <a:t>(p.1272)</a:t>
            </a:r>
            <a:endParaRPr lang="en-US" sz="3200" dirty="0"/>
          </a:p>
          <a:p>
            <a:pPr marL="514350" indent="-514350">
              <a:buFont typeface="+mj-lt"/>
              <a:buAutoNum type="arabicPeriod"/>
            </a:pPr>
            <a:r>
              <a:rPr lang="en-US" sz="3200" dirty="0" smtClean="0"/>
              <a:t>no </a:t>
            </a:r>
            <a:r>
              <a:rPr lang="en-US" sz="3200" dirty="0"/>
              <a:t>observation </a:t>
            </a:r>
            <a:r>
              <a:rPr lang="en-US" sz="3200" dirty="0" smtClean="0"/>
              <a:t>client used </a:t>
            </a:r>
            <a:r>
              <a:rPr lang="en-US" sz="3200" dirty="0"/>
              <a:t>a cell </a:t>
            </a:r>
            <a:r>
              <a:rPr lang="en-US" sz="3200" dirty="0" smtClean="0"/>
              <a:t>phone</a:t>
            </a:r>
          </a:p>
          <a:p>
            <a:pPr marL="514350" indent="-514350">
              <a:buFont typeface="+mj-lt"/>
              <a:buAutoNum type="arabicPeriod"/>
            </a:pPr>
            <a:r>
              <a:rPr lang="en-US" sz="3200" dirty="0" smtClean="0"/>
              <a:t>no info that </a:t>
            </a:r>
            <a:r>
              <a:rPr lang="en-US" sz="3200" dirty="0"/>
              <a:t>anyone </a:t>
            </a:r>
            <a:r>
              <a:rPr lang="en-US" sz="3200" dirty="0" smtClean="0"/>
              <a:t>received </a:t>
            </a:r>
            <a:r>
              <a:rPr lang="en-US" sz="3200" dirty="0"/>
              <a:t>a cell phone call or text message from </a:t>
            </a:r>
            <a:r>
              <a:rPr lang="en-US" sz="3200" dirty="0" smtClean="0"/>
              <a:t>client</a:t>
            </a:r>
          </a:p>
          <a:p>
            <a:pPr marL="514350" indent="-514350">
              <a:buFont typeface="+mj-lt"/>
              <a:buAutoNum type="arabicPeriod"/>
            </a:pPr>
            <a:r>
              <a:rPr lang="en-US" sz="3200" dirty="0" smtClean="0"/>
              <a:t>no </a:t>
            </a:r>
            <a:r>
              <a:rPr lang="en-US" sz="3200" dirty="0"/>
              <a:t>record of officers recovering any cell phone in </a:t>
            </a:r>
            <a:r>
              <a:rPr lang="en-US" sz="3200" dirty="0" smtClean="0"/>
              <a:t>client’s possession</a:t>
            </a:r>
          </a:p>
        </p:txBody>
      </p:sp>
      <p:pic>
        <p:nvPicPr>
          <p:cNvPr id="2" name="Picture 1" descr="Screen Shot 2017-10-23 at 2.24.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698500"/>
            <a:ext cx="9042400" cy="5448300"/>
          </a:xfrm>
          <a:prstGeom prst="rect">
            <a:avLst/>
          </a:prstGeom>
        </p:spPr>
      </p:pic>
    </p:spTree>
    <p:extLst>
      <p:ext uri="{BB962C8B-B14F-4D97-AF65-F5344CB8AC3E}">
        <p14:creationId xmlns:p14="http://schemas.microsoft.com/office/powerpoint/2010/main" val="328800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Righ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trips(downRigh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trips(downRigh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strips(downRigh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strVal val="#ppt_w*0.70"/>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508999" cy="809625"/>
          </a:xfrm>
        </p:spPr>
        <p:txBody>
          <a:bodyPr/>
          <a:lstStyle/>
          <a:p>
            <a:r>
              <a:rPr lang="en-US" dirty="0" smtClean="0"/>
              <a:t>Great objections from </a:t>
            </a:r>
            <a:r>
              <a:rPr lang="en-US" i="1" dirty="0" smtClean="0"/>
              <a:t>Griffith</a:t>
            </a:r>
            <a:r>
              <a:rPr lang="en-US" dirty="0" smtClean="0"/>
              <a:t>:</a:t>
            </a:r>
            <a:endParaRPr lang="en-US" dirty="0"/>
          </a:p>
        </p:txBody>
      </p:sp>
      <p:sp>
        <p:nvSpPr>
          <p:cNvPr id="8" name="Content Placeholder 7"/>
          <p:cNvSpPr>
            <a:spLocks noGrp="1"/>
          </p:cNvSpPr>
          <p:nvPr>
            <p:ph sz="half" idx="1"/>
          </p:nvPr>
        </p:nvSpPr>
        <p:spPr>
          <a:xfrm>
            <a:off x="571499" y="1463675"/>
            <a:ext cx="8016875" cy="5021477"/>
          </a:xfrm>
        </p:spPr>
        <p:txBody>
          <a:bodyPr>
            <a:noAutofit/>
          </a:bodyPr>
          <a:lstStyle/>
          <a:p>
            <a:pPr marL="0" indent="0">
              <a:buNone/>
            </a:pPr>
            <a:r>
              <a:rPr lang="en-US" sz="3200" dirty="0" smtClean="0"/>
              <a:t>SW affidavit failed to establish police had reason to think they’d find client’s cell at home. (p.1273)</a:t>
            </a:r>
            <a:br>
              <a:rPr lang="en-US" sz="3200" dirty="0" smtClean="0"/>
            </a:br>
            <a:endParaRPr lang="en-US" sz="2800" dirty="0" smtClean="0"/>
          </a:p>
          <a:p>
            <a:pPr marL="0" indent="0">
              <a:buNone/>
            </a:pPr>
            <a:r>
              <a:rPr lang="en-US" sz="2800" dirty="0"/>
              <a:t/>
            </a:r>
            <a:br>
              <a:rPr lang="en-US" sz="2800" dirty="0"/>
            </a:br>
            <a:endParaRPr lang="en-US" sz="2800" dirty="0" smtClean="0"/>
          </a:p>
          <a:p>
            <a:pPr marL="0" indent="0">
              <a:buNone/>
            </a:pPr>
            <a:r>
              <a:rPr lang="en-US" sz="3200" dirty="0"/>
              <a:t>SW affidavit failed to establish </a:t>
            </a:r>
            <a:r>
              <a:rPr lang="en-US" sz="3200" dirty="0" smtClean="0"/>
              <a:t>client’s cell would </a:t>
            </a:r>
            <a:r>
              <a:rPr lang="en-US" sz="3200" dirty="0"/>
              <a:t>contain incriminating evidence about </a:t>
            </a:r>
            <a:r>
              <a:rPr lang="en-US" sz="3200" dirty="0" smtClean="0"/>
              <a:t>suspected offense. </a:t>
            </a:r>
            <a:r>
              <a:rPr lang="en-US" sz="3200" dirty="0"/>
              <a:t>(p</a:t>
            </a:r>
            <a:r>
              <a:rPr lang="en-US" sz="3200" dirty="0" smtClean="0"/>
              <a:t>.1273)</a:t>
            </a:r>
            <a:endParaRPr lang="en-US" sz="3200" dirty="0"/>
          </a:p>
          <a:p>
            <a:pPr marL="0" indent="0">
              <a:buNone/>
            </a:pPr>
            <a:endParaRPr lang="en-US" sz="3200" dirty="0" smtClean="0"/>
          </a:p>
        </p:txBody>
      </p:sp>
      <p:pic>
        <p:nvPicPr>
          <p:cNvPr id="3" name="Picture 2" descr="Screen Shot 2017-10-23 at 2.28.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129" y="2644559"/>
            <a:ext cx="3771118" cy="2118643"/>
          </a:xfrm>
          <a:prstGeom prst="rect">
            <a:avLst/>
          </a:prstGeom>
        </p:spPr>
      </p:pic>
      <p:pic>
        <p:nvPicPr>
          <p:cNvPr id="9" name="Picture 8" descr="Screen Shot 2017-10-23 at 2.33.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519452"/>
            <a:ext cx="8915400" cy="4965700"/>
          </a:xfrm>
          <a:prstGeom prst="rect">
            <a:avLst/>
          </a:prstGeom>
        </p:spPr>
      </p:pic>
    </p:spTree>
    <p:extLst>
      <p:ext uri="{BB962C8B-B14F-4D97-AF65-F5344CB8AC3E}">
        <p14:creationId xmlns:p14="http://schemas.microsoft.com/office/powerpoint/2010/main" val="289992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Right)">
                                      <p:cBhvr>
                                        <p:cTn id="7" dur="500"/>
                                        <p:tgtEl>
                                          <p:spTgt spid="8">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strips(downRight)">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508999" cy="809625"/>
          </a:xfrm>
        </p:spPr>
        <p:txBody>
          <a:bodyPr/>
          <a:lstStyle/>
          <a:p>
            <a:r>
              <a:rPr lang="en-US" dirty="0" smtClean="0"/>
              <a:t>Favorite Quote from </a:t>
            </a:r>
            <a:r>
              <a:rPr lang="en-US" i="1" dirty="0" smtClean="0"/>
              <a:t>Griffith</a:t>
            </a:r>
            <a:r>
              <a:rPr lang="en-US" dirty="0" smtClean="0"/>
              <a:t>:</a:t>
            </a:r>
            <a:endParaRPr lang="en-US" dirty="0"/>
          </a:p>
        </p:txBody>
      </p:sp>
      <p:pic>
        <p:nvPicPr>
          <p:cNvPr id="3" name="Picture 2" descr="Screen Shot 2017-10-25 at 4.31.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557301"/>
            <a:ext cx="8305800" cy="4673600"/>
          </a:xfrm>
          <a:prstGeom prst="rect">
            <a:avLst/>
          </a:prstGeom>
        </p:spPr>
      </p:pic>
    </p:spTree>
    <p:extLst>
      <p:ext uri="{BB962C8B-B14F-4D97-AF65-F5344CB8AC3E}">
        <p14:creationId xmlns:p14="http://schemas.microsoft.com/office/powerpoint/2010/main" val="129218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09" y="394957"/>
            <a:ext cx="8572062" cy="791367"/>
          </a:xfrm>
        </p:spPr>
        <p:txBody>
          <a:bodyPr/>
          <a:lstStyle/>
          <a:p>
            <a:r>
              <a:rPr lang="en-US" dirty="0" smtClean="0"/>
              <a:t>Ex ante search protocols:</a:t>
            </a:r>
            <a:endParaRPr lang="en-US" dirty="0"/>
          </a:p>
        </p:txBody>
      </p:sp>
      <p:sp>
        <p:nvSpPr>
          <p:cNvPr id="3" name="Content Placeholder 2"/>
          <p:cNvSpPr>
            <a:spLocks noGrp="1"/>
          </p:cNvSpPr>
          <p:nvPr>
            <p:ph sz="half" idx="1"/>
          </p:nvPr>
        </p:nvSpPr>
        <p:spPr>
          <a:xfrm>
            <a:off x="298809" y="1425388"/>
            <a:ext cx="8572062" cy="5222530"/>
          </a:xfrm>
        </p:spPr>
        <p:txBody>
          <a:bodyPr>
            <a:normAutofit/>
          </a:bodyPr>
          <a:lstStyle/>
          <a:p>
            <a:r>
              <a:rPr lang="en-US" sz="3200" dirty="0"/>
              <a:t>Commonwealth of MA v. James Keown: </a:t>
            </a:r>
            <a:endParaRPr lang="en-US" sz="3200" dirty="0" smtClean="0"/>
          </a:p>
          <a:p>
            <a:pPr marL="625475" lvl="1" indent="-342900">
              <a:buFont typeface="+mj-lt"/>
              <a:buAutoNum type="arabicPeriod"/>
            </a:pPr>
            <a:r>
              <a:rPr lang="en-US" sz="2800" dirty="0"/>
              <a:t>EFF amicus - </a:t>
            </a:r>
            <a:r>
              <a:rPr lang="en-US" sz="2800" u="sng" dirty="0" smtClean="0">
                <a:hlinkClick r:id="rId3"/>
              </a:rPr>
              <a:t>https</a:t>
            </a:r>
            <a:r>
              <a:rPr lang="en-US" sz="2800" u="sng" dirty="0">
                <a:hlinkClick r:id="rId3"/>
              </a:rPr>
              <a:t>://www.eff.org/</a:t>
            </a:r>
            <a:r>
              <a:rPr lang="en-US" sz="2800" u="sng" dirty="0" smtClean="0">
                <a:hlinkClick r:id="rId3"/>
              </a:rPr>
              <a:t>Keown</a:t>
            </a:r>
            <a:endParaRPr lang="en-US" sz="2800" u="sng" dirty="0"/>
          </a:p>
          <a:p>
            <a:pPr marL="625475" lvl="1" indent="-342900">
              <a:buFont typeface="+mj-lt"/>
              <a:buAutoNum type="arabicPeriod"/>
            </a:pPr>
            <a:r>
              <a:rPr lang="en-US" sz="2800" dirty="0" smtClean="0"/>
              <a:t>EFF asks the Court to set </a:t>
            </a:r>
            <a:r>
              <a:rPr lang="en-US" sz="2800" dirty="0"/>
              <a:t>a </a:t>
            </a:r>
            <a:r>
              <a:rPr lang="en-US" sz="2800" dirty="0" smtClean="0"/>
              <a:t>series </a:t>
            </a:r>
            <a:br>
              <a:rPr lang="en-US" sz="2800" dirty="0" smtClean="0"/>
            </a:br>
            <a:r>
              <a:rPr lang="en-US" sz="2800" dirty="0" smtClean="0"/>
              <a:t>of </a:t>
            </a:r>
            <a:r>
              <a:rPr lang="en-US" sz="2800" dirty="0"/>
              <a:t>ex-ante search protocols – </a:t>
            </a:r>
            <a:r>
              <a:rPr lang="en-US" sz="2800" dirty="0" smtClean="0"/>
              <a:t/>
            </a:r>
            <a:br>
              <a:rPr lang="en-US" sz="2800" dirty="0" smtClean="0"/>
            </a:br>
            <a:r>
              <a:rPr lang="en-US" sz="2800" dirty="0" smtClean="0"/>
              <a:t>explicit limits on the scope </a:t>
            </a:r>
            <a:br>
              <a:rPr lang="en-US" sz="2800" dirty="0" smtClean="0"/>
            </a:br>
            <a:r>
              <a:rPr lang="en-US" sz="2800" dirty="0" smtClean="0"/>
              <a:t>of digital searches by outlining </a:t>
            </a:r>
            <a:br>
              <a:rPr lang="en-US" sz="2800" dirty="0" smtClean="0"/>
            </a:br>
            <a:r>
              <a:rPr lang="en-US" sz="2800" dirty="0" smtClean="0"/>
              <a:t>concrete categories of relevant </a:t>
            </a:r>
            <a:br>
              <a:rPr lang="en-US" sz="2800" dirty="0" smtClean="0"/>
            </a:br>
            <a:r>
              <a:rPr lang="en-US" sz="2800" dirty="0" smtClean="0"/>
              <a:t>info before the warrant’s </a:t>
            </a:r>
            <a:br>
              <a:rPr lang="en-US" sz="2800" dirty="0" smtClean="0"/>
            </a:br>
            <a:r>
              <a:rPr lang="en-US" sz="2800" dirty="0" smtClean="0"/>
              <a:t>execution to ensure that the </a:t>
            </a:r>
            <a:r>
              <a:rPr lang="en-US" sz="2800" dirty="0" err="1" smtClean="0"/>
              <a:t>govt</a:t>
            </a:r>
            <a:r>
              <a:rPr lang="en-US" sz="2800" dirty="0" smtClean="0"/>
              <a:t> </a:t>
            </a:r>
            <a:br>
              <a:rPr lang="en-US" sz="2800" dirty="0" smtClean="0"/>
            </a:br>
            <a:r>
              <a:rPr lang="en-US" sz="2800" dirty="0" smtClean="0"/>
              <a:t>does not exceed its authority when </a:t>
            </a:r>
            <a:br>
              <a:rPr lang="en-US" sz="2800" dirty="0" smtClean="0"/>
            </a:br>
            <a:r>
              <a:rPr lang="en-US" sz="2800" dirty="0" smtClean="0"/>
              <a:t>searching digital devices and information</a:t>
            </a:r>
            <a:endParaRPr lang="en-US" sz="2800" dirty="0"/>
          </a:p>
        </p:txBody>
      </p:sp>
      <p:pic>
        <p:nvPicPr>
          <p:cNvPr id="4" name="Picture 3" descr="Screen Shot 2017-10-23 at 2.35.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7877" y="2578666"/>
            <a:ext cx="2422994" cy="2865714"/>
          </a:xfrm>
          <a:prstGeom prst="rect">
            <a:avLst/>
          </a:prstGeom>
        </p:spPr>
      </p:pic>
    </p:spTree>
    <p:extLst>
      <p:ext uri="{BB962C8B-B14F-4D97-AF65-F5344CB8AC3E}">
        <p14:creationId xmlns:p14="http://schemas.microsoft.com/office/powerpoint/2010/main" val="460872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8809" y="1172367"/>
            <a:ext cx="8572062" cy="5475551"/>
          </a:xfrm>
        </p:spPr>
        <p:txBody>
          <a:bodyPr>
            <a:normAutofit fontScale="25000" lnSpcReduction="20000"/>
          </a:bodyPr>
          <a:lstStyle/>
          <a:p>
            <a:pPr lvl="1"/>
            <a:r>
              <a:rPr lang="en-US" sz="9600" dirty="0" smtClean="0"/>
              <a:t>Potential limiting </a:t>
            </a:r>
            <a:r>
              <a:rPr lang="en-US" sz="9600" dirty="0"/>
              <a:t>factors:</a:t>
            </a:r>
          </a:p>
          <a:p>
            <a:pPr marL="920750" lvl="2" indent="-342900">
              <a:buFont typeface="+mj-lt"/>
              <a:buAutoNum type="arabicPeriod"/>
            </a:pPr>
            <a:r>
              <a:rPr lang="en-US" sz="9600" dirty="0"/>
              <a:t>Keywords</a:t>
            </a:r>
          </a:p>
          <a:p>
            <a:pPr marL="920750" lvl="2" indent="-342900">
              <a:buFont typeface="+mj-lt"/>
              <a:buAutoNum type="arabicPeriod"/>
            </a:pPr>
            <a:r>
              <a:rPr lang="en-US" sz="9600" dirty="0"/>
              <a:t>Date range</a:t>
            </a:r>
          </a:p>
          <a:p>
            <a:pPr marL="920750" lvl="2" indent="-342900">
              <a:buFont typeface="+mj-lt"/>
              <a:buAutoNum type="arabicPeriod"/>
            </a:pPr>
            <a:r>
              <a:rPr lang="en-US" sz="9600" dirty="0"/>
              <a:t>Identify specific accounts or applications to be searched</a:t>
            </a:r>
          </a:p>
          <a:p>
            <a:pPr marL="920750" lvl="2" indent="-342900">
              <a:buFont typeface="+mj-lt"/>
              <a:buAutoNum type="arabicPeriod"/>
            </a:pPr>
            <a:r>
              <a:rPr lang="en-US" sz="9600" dirty="0"/>
              <a:t>Email or texts of specific identifiable actors or handles</a:t>
            </a:r>
          </a:p>
          <a:p>
            <a:pPr marL="920750" lvl="2" indent="-342900">
              <a:buFont typeface="+mj-lt"/>
              <a:buAutoNum type="arabicPeriod"/>
            </a:pPr>
            <a:r>
              <a:rPr lang="en-US" sz="9600" dirty="0"/>
              <a:t>Limiting to messages sent or received by specific actors</a:t>
            </a:r>
          </a:p>
          <a:p>
            <a:pPr marL="920750" lvl="2" indent="-342900">
              <a:buFont typeface="+mj-lt"/>
              <a:buAutoNum type="arabicPeriod"/>
            </a:pPr>
            <a:r>
              <a:rPr lang="en-US" sz="9600" dirty="0"/>
              <a:t>File type limits</a:t>
            </a:r>
          </a:p>
          <a:p>
            <a:pPr marL="920750" lvl="2" indent="-342900">
              <a:buFont typeface="+mj-lt"/>
              <a:buAutoNum type="arabicPeriod"/>
            </a:pPr>
            <a:r>
              <a:rPr lang="en-US" sz="9600" dirty="0"/>
              <a:t>File size </a:t>
            </a:r>
            <a:r>
              <a:rPr lang="en-US" sz="9600" dirty="0" smtClean="0"/>
              <a:t>limits</a:t>
            </a:r>
            <a:br>
              <a:rPr lang="en-US" sz="9600" dirty="0" smtClean="0"/>
            </a:br>
            <a:endParaRPr lang="en-US" sz="9200" dirty="0"/>
          </a:p>
          <a:p>
            <a:pPr lvl="1"/>
            <a:r>
              <a:rPr lang="en-US" sz="9200" i="1" dirty="0"/>
              <a:t>US v. Keith Gartenlaub</a:t>
            </a:r>
            <a:r>
              <a:rPr lang="en-US" sz="9200" dirty="0"/>
              <a:t>, 2016 WL 3607154 </a:t>
            </a:r>
            <a:r>
              <a:rPr lang="en-US" sz="9200" dirty="0" smtClean="0"/>
              <a:t>(C.D. CA 2016</a:t>
            </a:r>
            <a:r>
              <a:rPr lang="en-US" sz="9200" dirty="0"/>
              <a:t>)</a:t>
            </a:r>
          </a:p>
          <a:p>
            <a:pPr marL="908050" lvl="2" indent="-342900">
              <a:buFont typeface="+mj-lt"/>
              <a:buAutoNum type="arabicPeriod"/>
            </a:pPr>
            <a:r>
              <a:rPr lang="en-US" sz="9200" dirty="0"/>
              <a:t>EFF amicus on challenging FISA warrants and seizures: </a:t>
            </a:r>
            <a:r>
              <a:rPr lang="en-US" sz="9200" u="sng" dirty="0">
                <a:hlinkClick r:id="rId2"/>
              </a:rPr>
              <a:t>https://www.eff.org/Gartenlaub</a:t>
            </a:r>
            <a:endParaRPr lang="en-US" sz="9200" dirty="0"/>
          </a:p>
          <a:p>
            <a:pPr marL="908050" lvl="2" indent="-342900">
              <a:buFont typeface="+mj-lt"/>
              <a:buAutoNum type="arabicPeriod"/>
            </a:pPr>
            <a:r>
              <a:rPr lang="en-US" sz="9200" dirty="0"/>
              <a:t>P.11-15 </a:t>
            </a:r>
            <a:r>
              <a:rPr lang="en-US" sz="9200" dirty="0" smtClean="0"/>
              <a:t>set </a:t>
            </a:r>
            <a:r>
              <a:rPr lang="en-US" sz="9200" dirty="0"/>
              <a:t>forth arguments for ex ante search protocols </a:t>
            </a:r>
          </a:p>
          <a:p>
            <a:pPr marL="860425" lvl="3" indent="0">
              <a:buNone/>
            </a:pPr>
            <a:endParaRPr lang="en-US" sz="1600" dirty="0"/>
          </a:p>
        </p:txBody>
      </p:sp>
      <p:sp>
        <p:nvSpPr>
          <p:cNvPr id="5" name="Title 1"/>
          <p:cNvSpPr>
            <a:spLocks noGrp="1"/>
          </p:cNvSpPr>
          <p:nvPr>
            <p:ph type="title"/>
          </p:nvPr>
        </p:nvSpPr>
        <p:spPr>
          <a:xfrm>
            <a:off x="298809" y="381000"/>
            <a:ext cx="8572062" cy="791367"/>
          </a:xfrm>
        </p:spPr>
        <p:txBody>
          <a:bodyPr/>
          <a:lstStyle/>
          <a:p>
            <a:r>
              <a:rPr lang="en-US" dirty="0" smtClean="0"/>
              <a:t>Ex ante search protocols:</a:t>
            </a:r>
            <a:endParaRPr lang="en-US" dirty="0"/>
          </a:p>
        </p:txBody>
      </p:sp>
    </p:spTree>
    <p:extLst>
      <p:ext uri="{BB962C8B-B14F-4D97-AF65-F5344CB8AC3E}">
        <p14:creationId xmlns:p14="http://schemas.microsoft.com/office/powerpoint/2010/main" val="85259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trips(downRight)">
                                      <p:cBhvr>
                                        <p:cTn id="11" dur="500"/>
                                        <p:tgtEl>
                                          <p:spTgt spid="3">
                                            <p:txEl>
                                              <p:pRg st="2" end="2"/>
                                            </p:txEl>
                                          </p:spTgt>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trips(downRight)">
                                      <p:cBhvr>
                                        <p:cTn id="15" dur="500"/>
                                        <p:tgtEl>
                                          <p:spTgt spid="3">
                                            <p:txEl>
                                              <p:pRg st="3" end="3"/>
                                            </p:txEl>
                                          </p:spTgt>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Right)">
                                      <p:cBhvr>
                                        <p:cTn id="19" dur="500"/>
                                        <p:tgtEl>
                                          <p:spTgt spid="3">
                                            <p:txEl>
                                              <p:pRg st="4" end="4"/>
                                            </p:txEl>
                                          </p:spTgt>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strips(downRight)">
                                      <p:cBhvr>
                                        <p:cTn id="23" dur="500"/>
                                        <p:tgtEl>
                                          <p:spTgt spid="3">
                                            <p:txEl>
                                              <p:pRg st="5" end="5"/>
                                            </p:txEl>
                                          </p:spTgt>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Right)">
                                      <p:cBhvr>
                                        <p:cTn id="27" dur="500"/>
                                        <p:tgtEl>
                                          <p:spTgt spid="3">
                                            <p:txEl>
                                              <p:pRg st="6" end="6"/>
                                            </p:txEl>
                                          </p:spTgt>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strips(downRight)">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 calcmode="lin" valueType="num">
                                      <p:cBhvr additive="base">
                                        <p:cTn id="4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 calcmode="lin" valueType="num">
                                      <p:cBhvr additive="base">
                                        <p:cTn id="4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8809" y="1172367"/>
            <a:ext cx="8572062" cy="5475551"/>
          </a:xfrm>
        </p:spPr>
        <p:txBody>
          <a:bodyPr>
            <a:normAutofit fontScale="25000" lnSpcReduction="20000"/>
          </a:bodyPr>
          <a:lstStyle/>
          <a:p>
            <a:pPr lvl="1"/>
            <a:r>
              <a:rPr lang="en-US" sz="9600" dirty="0" smtClean="0"/>
              <a:t>Potential limiting </a:t>
            </a:r>
            <a:r>
              <a:rPr lang="en-US" sz="9600" dirty="0"/>
              <a:t>factors:</a:t>
            </a:r>
          </a:p>
          <a:p>
            <a:pPr marL="920750" lvl="2" indent="-342900">
              <a:buFont typeface="+mj-lt"/>
              <a:buAutoNum type="arabicPeriod"/>
            </a:pPr>
            <a:r>
              <a:rPr lang="en-US" sz="9600" dirty="0" smtClean="0"/>
              <a:t>Keywords</a:t>
            </a:r>
          </a:p>
          <a:p>
            <a:pPr marL="920750" lvl="2" indent="-342900">
              <a:buFont typeface="+mj-lt"/>
              <a:buAutoNum type="arabicPeriod"/>
            </a:pPr>
            <a:r>
              <a:rPr lang="en-US" sz="9600" dirty="0" smtClean="0"/>
              <a:t>Date </a:t>
            </a:r>
            <a:r>
              <a:rPr lang="en-US" sz="9600" dirty="0"/>
              <a:t>range</a:t>
            </a:r>
          </a:p>
          <a:p>
            <a:pPr marL="920750" lvl="2" indent="-342900">
              <a:buFont typeface="+mj-lt"/>
              <a:buAutoNum type="arabicPeriod"/>
            </a:pPr>
            <a:r>
              <a:rPr lang="en-US" sz="9600" dirty="0"/>
              <a:t>Identify specific accounts or applications to be searched</a:t>
            </a:r>
          </a:p>
          <a:p>
            <a:pPr marL="920750" lvl="2" indent="-342900">
              <a:buFont typeface="+mj-lt"/>
              <a:buAutoNum type="arabicPeriod"/>
            </a:pPr>
            <a:r>
              <a:rPr lang="en-US" sz="9600" dirty="0"/>
              <a:t>Email or texts of specific identifiable actors or handles</a:t>
            </a:r>
          </a:p>
          <a:p>
            <a:pPr marL="920750" lvl="2" indent="-342900">
              <a:buFont typeface="+mj-lt"/>
              <a:buAutoNum type="arabicPeriod"/>
            </a:pPr>
            <a:r>
              <a:rPr lang="en-US" sz="9600" dirty="0"/>
              <a:t>Limiting to messages sent or received by specific actors</a:t>
            </a:r>
          </a:p>
          <a:p>
            <a:pPr marL="920750" lvl="2" indent="-342900">
              <a:buFont typeface="+mj-lt"/>
              <a:buAutoNum type="arabicPeriod"/>
            </a:pPr>
            <a:r>
              <a:rPr lang="en-US" sz="9600" dirty="0"/>
              <a:t>File type limits</a:t>
            </a:r>
          </a:p>
          <a:p>
            <a:pPr marL="920750" lvl="2" indent="-342900">
              <a:buFont typeface="+mj-lt"/>
              <a:buAutoNum type="arabicPeriod"/>
            </a:pPr>
            <a:r>
              <a:rPr lang="en-US" sz="9600" dirty="0"/>
              <a:t>File size </a:t>
            </a:r>
            <a:r>
              <a:rPr lang="en-US" sz="9600" dirty="0" smtClean="0"/>
              <a:t>limits</a:t>
            </a:r>
            <a:br>
              <a:rPr lang="en-US" sz="9600" dirty="0" smtClean="0"/>
            </a:br>
            <a:endParaRPr lang="en-US" sz="9200" dirty="0"/>
          </a:p>
          <a:p>
            <a:pPr lvl="1"/>
            <a:r>
              <a:rPr lang="en-US" sz="9200" i="1" dirty="0"/>
              <a:t>US v. Keith Gartenlaub</a:t>
            </a:r>
            <a:r>
              <a:rPr lang="en-US" sz="9200" dirty="0"/>
              <a:t>, 2016 WL 3607154 </a:t>
            </a:r>
            <a:r>
              <a:rPr lang="en-US" sz="9200" dirty="0" smtClean="0"/>
              <a:t>(C.D. CA 2016</a:t>
            </a:r>
            <a:r>
              <a:rPr lang="en-US" sz="9200" dirty="0"/>
              <a:t>)</a:t>
            </a:r>
          </a:p>
          <a:p>
            <a:pPr marL="908050" lvl="2" indent="-342900">
              <a:buFont typeface="+mj-lt"/>
              <a:buAutoNum type="arabicPeriod"/>
            </a:pPr>
            <a:r>
              <a:rPr lang="en-US" sz="9200" dirty="0"/>
              <a:t>EFF amicus on challenging FISA warrants and seizures: </a:t>
            </a:r>
            <a:r>
              <a:rPr lang="en-US" sz="9200" u="sng" dirty="0">
                <a:hlinkClick r:id="rId2"/>
              </a:rPr>
              <a:t>https://www.eff.org/Gartenlaub</a:t>
            </a:r>
            <a:endParaRPr lang="en-US" sz="9200" dirty="0"/>
          </a:p>
          <a:p>
            <a:pPr marL="908050" lvl="2" indent="-342900">
              <a:buFont typeface="+mj-lt"/>
              <a:buAutoNum type="arabicPeriod"/>
            </a:pPr>
            <a:r>
              <a:rPr lang="en-US" sz="9200" dirty="0"/>
              <a:t>P.11-15 </a:t>
            </a:r>
            <a:r>
              <a:rPr lang="en-US" sz="9200" dirty="0" smtClean="0"/>
              <a:t>set </a:t>
            </a:r>
            <a:r>
              <a:rPr lang="en-US" sz="9200" dirty="0"/>
              <a:t>forth arguments for ex ante search protocols </a:t>
            </a:r>
          </a:p>
          <a:p>
            <a:pPr marL="860425" lvl="3" indent="0">
              <a:buNone/>
            </a:pPr>
            <a:endParaRPr lang="en-US" sz="1600" dirty="0"/>
          </a:p>
        </p:txBody>
      </p:sp>
      <p:sp>
        <p:nvSpPr>
          <p:cNvPr id="5" name="Title 1"/>
          <p:cNvSpPr>
            <a:spLocks noGrp="1"/>
          </p:cNvSpPr>
          <p:nvPr>
            <p:ph type="title"/>
          </p:nvPr>
        </p:nvSpPr>
        <p:spPr>
          <a:xfrm>
            <a:off x="298809" y="381000"/>
            <a:ext cx="8572062" cy="791367"/>
          </a:xfrm>
        </p:spPr>
        <p:txBody>
          <a:bodyPr/>
          <a:lstStyle/>
          <a:p>
            <a:r>
              <a:rPr lang="en-US" dirty="0" smtClean="0"/>
              <a:t>Ex ante search protocols:</a:t>
            </a:r>
            <a:endParaRPr lang="en-US" dirty="0"/>
          </a:p>
        </p:txBody>
      </p:sp>
      <p:pic>
        <p:nvPicPr>
          <p:cNvPr id="2" name="Picture 1" descr="Screen Shot 2017-10-24 at 6.44.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09" y="2003509"/>
            <a:ext cx="8510386" cy="4024912"/>
          </a:xfrm>
          <a:prstGeom prst="rect">
            <a:avLst/>
          </a:prstGeom>
        </p:spPr>
      </p:pic>
      <p:pic>
        <p:nvPicPr>
          <p:cNvPr id="4" name="Picture 3" descr="Screen Shot 2017-10-24 at 6.48.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2579" y="1589095"/>
            <a:ext cx="4656616" cy="5268905"/>
          </a:xfrm>
          <a:prstGeom prst="rect">
            <a:avLst/>
          </a:prstGeom>
        </p:spPr>
      </p:pic>
    </p:spTree>
    <p:extLst>
      <p:ext uri="{BB962C8B-B14F-4D97-AF65-F5344CB8AC3E}">
        <p14:creationId xmlns:p14="http://schemas.microsoft.com/office/powerpoint/2010/main" val="1555639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500"/>
                                        <p:tgtEl>
                                          <p:spTgt spid="2"/>
                                        </p:tgtEl>
                                        <p:attrNameLst>
                                          <p:attrName>ppt_w</p:attrName>
                                        </p:attrNameLst>
                                      </p:cBhvr>
                                      <p:tavLst>
                                        <p:tav tm="0">
                                          <p:val>
                                            <p:strVal val="ppt_w"/>
                                          </p:val>
                                        </p:tav>
                                        <p:tav tm="100000">
                                          <p:val>
                                            <p:fltVal val="0"/>
                                          </p:val>
                                        </p:tav>
                                      </p:tavLst>
                                    </p:anim>
                                    <p:anim calcmode="lin" valueType="num">
                                      <p:cBhvr>
                                        <p:cTn id="17" dur="500"/>
                                        <p:tgtEl>
                                          <p:spTgt spid="2"/>
                                        </p:tgtEl>
                                        <p:attrNameLst>
                                          <p:attrName>ppt_h</p:attrName>
                                        </p:attrNameLst>
                                      </p:cBhvr>
                                      <p:tavLst>
                                        <p:tav tm="0">
                                          <p:val>
                                            <p:strVal val="ppt_h"/>
                                          </p:val>
                                        </p:tav>
                                        <p:tav tm="100000">
                                          <p:val>
                                            <p:fltVal val="0"/>
                                          </p:val>
                                        </p:tav>
                                      </p:tavLst>
                                    </p:anim>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strips(downRight)">
                                      <p:cBhvr>
                                        <p:cTn id="24" dur="500"/>
                                        <p:tgtEl>
                                          <p:spTgt spid="3">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nodeType="clickEffect">
                                  <p:stCondLst>
                                    <p:cond delay="0"/>
                                  </p:stCondLst>
                                  <p:childTnLst>
                                    <p:anim calcmode="lin" valueType="num">
                                      <p:cBhvr>
                                        <p:cTn id="33" dur="500"/>
                                        <p:tgtEl>
                                          <p:spTgt spid="4"/>
                                        </p:tgtEl>
                                        <p:attrNameLst>
                                          <p:attrName>ppt_w</p:attrName>
                                        </p:attrNameLst>
                                      </p:cBhvr>
                                      <p:tavLst>
                                        <p:tav tm="0">
                                          <p:val>
                                            <p:strVal val="ppt_w"/>
                                          </p:val>
                                        </p:tav>
                                        <p:tav tm="100000">
                                          <p:val>
                                            <p:fltVal val="0"/>
                                          </p:val>
                                        </p:tav>
                                      </p:tavLst>
                                    </p:anim>
                                    <p:anim calcmode="lin" valueType="num">
                                      <p:cBhvr>
                                        <p:cTn id="34" dur="500"/>
                                        <p:tgtEl>
                                          <p:spTgt spid="4"/>
                                        </p:tgtEl>
                                        <p:attrNameLst>
                                          <p:attrName>ppt_h</p:attrName>
                                        </p:attrNameLst>
                                      </p:cBhvr>
                                      <p:tavLst>
                                        <p:tav tm="0">
                                          <p:val>
                                            <p:strVal val="ppt_h"/>
                                          </p:val>
                                        </p:tav>
                                        <p:tav tm="100000">
                                          <p:val>
                                            <p:fltVal val="0"/>
                                          </p:val>
                                        </p:tav>
                                      </p:tavLst>
                                    </p:anim>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strips(downRight)">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strips(downRight)">
                                      <p:cBhvr>
                                        <p:cTn id="46" dur="5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strips(downRight)">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strips(downRight)">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strips(downRight)">
                                      <p:cBhvr>
                                        <p:cTn id="61" dur="500"/>
                                        <p:tgtEl>
                                          <p:spTgt spid="3">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additive="base">
                                        <p:cTn id="7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additive="base">
                                        <p:cTn id="7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8079" y="937905"/>
            <a:ext cx="8845191" cy="5720441"/>
          </a:xfrm>
        </p:spPr>
        <p:txBody>
          <a:bodyPr>
            <a:normAutofit fontScale="92500" lnSpcReduction="20000"/>
          </a:bodyPr>
          <a:lstStyle/>
          <a:p>
            <a:endParaRPr lang="en-US" dirty="0">
              <a:solidFill>
                <a:srgbClr val="FFFF00"/>
              </a:solidFill>
            </a:endParaRPr>
          </a:p>
          <a:p>
            <a:pPr marL="457200" lvl="0" indent="-457200">
              <a:buFont typeface="+mj-lt"/>
              <a:buAutoNum type="arabicPeriod"/>
            </a:pPr>
            <a:r>
              <a:rPr lang="en-US" sz="2800" dirty="0" smtClean="0">
                <a:solidFill>
                  <a:srgbClr val="FFFF00"/>
                </a:solidFill>
              </a:rPr>
              <a:t>Appoint a special </a:t>
            </a:r>
            <a:r>
              <a:rPr lang="en-US" sz="2800" dirty="0">
                <a:solidFill>
                  <a:srgbClr val="FFFF00"/>
                </a:solidFill>
              </a:rPr>
              <a:t>master </a:t>
            </a:r>
            <a:r>
              <a:rPr lang="en-US" sz="2800" dirty="0" smtClean="0"/>
              <a:t>to do </a:t>
            </a:r>
            <a:r>
              <a:rPr lang="en-US" sz="2800" dirty="0"/>
              <a:t>an initial overview of the digital data to identify the structure of how information is </a:t>
            </a:r>
            <a:r>
              <a:rPr lang="en-US" sz="2800" dirty="0" smtClean="0"/>
              <a:t>stored </a:t>
            </a:r>
            <a:r>
              <a:rPr lang="en-US" sz="2800" dirty="0"/>
              <a:t>and then </a:t>
            </a:r>
            <a:r>
              <a:rPr lang="en-US" sz="2800" dirty="0" smtClean="0"/>
              <a:t>submit </a:t>
            </a:r>
            <a:r>
              <a:rPr lang="en-US" sz="2800" dirty="0"/>
              <a:t>a report</a:t>
            </a:r>
            <a:r>
              <a:rPr lang="en-US" sz="2800" dirty="0">
                <a:solidFill>
                  <a:srgbClr val="FFFF00"/>
                </a:solidFill>
              </a:rPr>
              <a:t> </a:t>
            </a:r>
            <a:r>
              <a:rPr lang="en-US" sz="2800" dirty="0" smtClean="0">
                <a:solidFill>
                  <a:srgbClr val="FFFF00"/>
                </a:solidFill>
              </a:rPr>
              <a:t>under seal</a:t>
            </a:r>
            <a:r>
              <a:rPr lang="en-US" sz="2800" dirty="0" smtClean="0"/>
              <a:t> to </a:t>
            </a:r>
            <a:r>
              <a:rPr lang="en-US" sz="2800" dirty="0"/>
              <a:t>the court about what categories of directories and files are available for </a:t>
            </a:r>
            <a:r>
              <a:rPr lang="en-US" sz="2800" dirty="0" smtClean="0"/>
              <a:t>search* </a:t>
            </a:r>
          </a:p>
          <a:p>
            <a:pPr marL="514350" indent="-514350">
              <a:buAutoNum type="arabicPeriod"/>
            </a:pPr>
            <a:r>
              <a:rPr lang="en-US" sz="2800" dirty="0" smtClean="0"/>
              <a:t>Court determines </a:t>
            </a:r>
            <a:r>
              <a:rPr lang="en-US" sz="2800" dirty="0"/>
              <a:t>which directories or files are appropriately tethered to the information that the government seeks in its warrant application and has provided probable cause to search and limits the special master’s query to these file </a:t>
            </a:r>
            <a:r>
              <a:rPr lang="en-US" sz="2800" dirty="0" smtClean="0"/>
              <a:t>locations*</a:t>
            </a:r>
          </a:p>
          <a:p>
            <a:pPr marL="1092200" lvl="2" indent="-514350">
              <a:buAutoNum type="alphaLcPeriod"/>
            </a:pPr>
            <a:r>
              <a:rPr lang="en-US" sz="2800" dirty="0" smtClean="0"/>
              <a:t>Court should generally prohibit </a:t>
            </a:r>
            <a:r>
              <a:rPr lang="en-US" sz="2800" dirty="0"/>
              <a:t>the wholesale search of all files within the seized devices/accounts </a:t>
            </a:r>
            <a:r>
              <a:rPr lang="en-US" sz="2800" dirty="0" smtClean="0"/>
              <a:t>unless </a:t>
            </a:r>
            <a:r>
              <a:rPr lang="en-US" sz="2800" dirty="0"/>
              <a:t>the government </a:t>
            </a:r>
            <a:r>
              <a:rPr lang="en-US" sz="2800" dirty="0" smtClean="0"/>
              <a:t>can prove file </a:t>
            </a:r>
            <a:r>
              <a:rPr lang="en-US" sz="2800" dirty="0"/>
              <a:t>obfuscation by clear and convincing </a:t>
            </a:r>
            <a:r>
              <a:rPr lang="en-US" sz="2800" dirty="0" smtClean="0"/>
              <a:t>evidence</a:t>
            </a:r>
            <a:endParaRPr lang="en-US" sz="2800" dirty="0"/>
          </a:p>
        </p:txBody>
      </p:sp>
      <p:sp>
        <p:nvSpPr>
          <p:cNvPr id="5" name="Title 1"/>
          <p:cNvSpPr>
            <a:spLocks noGrp="1"/>
          </p:cNvSpPr>
          <p:nvPr>
            <p:ph type="title"/>
          </p:nvPr>
        </p:nvSpPr>
        <p:spPr>
          <a:xfrm>
            <a:off x="298809" y="381000"/>
            <a:ext cx="8572062" cy="791367"/>
          </a:xfrm>
        </p:spPr>
        <p:txBody>
          <a:bodyPr/>
          <a:lstStyle/>
          <a:p>
            <a:r>
              <a:rPr lang="en-US" dirty="0" smtClean="0"/>
              <a:t>Judicial oversight of digital searches:</a:t>
            </a:r>
            <a:endParaRPr lang="en-US" dirty="0"/>
          </a:p>
        </p:txBody>
      </p:sp>
    </p:spTree>
    <p:extLst>
      <p:ext uri="{BB962C8B-B14F-4D97-AF65-F5344CB8AC3E}">
        <p14:creationId xmlns:p14="http://schemas.microsoft.com/office/powerpoint/2010/main" val="359602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Righ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71584" y="4169413"/>
            <a:ext cx="7560515" cy="1102658"/>
          </a:xfrm>
        </p:spPr>
        <p:txBody>
          <a:bodyPr/>
          <a:lstStyle/>
          <a:p>
            <a:pPr algn="ctr"/>
            <a:r>
              <a:rPr lang="en-US" sz="4800" dirty="0" smtClean="0"/>
              <a:t>Reining in Digital Searches</a:t>
            </a:r>
            <a:endParaRPr lang="en-US" sz="4800" dirty="0"/>
          </a:p>
        </p:txBody>
      </p:sp>
      <p:pic>
        <p:nvPicPr>
          <p:cNvPr id="14" name="Picture Placeholder 13" descr="Screen Shot 2017-08-28 at 12.58.19 PM.png"/>
          <p:cNvPicPr>
            <a:picLocks noGrp="1" noChangeAspect="1"/>
          </p:cNvPicPr>
          <p:nvPr>
            <p:ph type="pic" idx="1"/>
          </p:nvPr>
        </p:nvPicPr>
        <p:blipFill>
          <a:blip r:embed="rId2">
            <a:extLst>
              <a:ext uri="{28A0092B-C50C-407E-A947-70E740481C1C}">
                <a14:useLocalDpi xmlns:a14="http://schemas.microsoft.com/office/drawing/2010/main" val="0"/>
              </a:ext>
            </a:extLst>
          </a:blip>
          <a:srcRect t="9814" b="9814"/>
          <a:stretch>
            <a:fillRect/>
          </a:stretch>
        </p:blipFill>
        <p:spPr/>
      </p:pic>
    </p:spTree>
    <p:extLst>
      <p:ext uri="{BB962C8B-B14F-4D97-AF65-F5344CB8AC3E}">
        <p14:creationId xmlns:p14="http://schemas.microsoft.com/office/powerpoint/2010/main" val="3002429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8079" y="644828"/>
            <a:ext cx="8845191" cy="5266047"/>
          </a:xfrm>
        </p:spPr>
        <p:txBody>
          <a:bodyPr>
            <a:noAutofit/>
          </a:bodyPr>
          <a:lstStyle/>
          <a:p>
            <a:endParaRPr lang="en-US" sz="2400" dirty="0">
              <a:solidFill>
                <a:srgbClr val="FFFF00"/>
              </a:solidFill>
            </a:endParaRPr>
          </a:p>
          <a:p>
            <a:pPr marL="457200" lvl="0" indent="-457200">
              <a:buFont typeface="+mj-lt"/>
              <a:buAutoNum type="arabicPeriod" startAt="3"/>
            </a:pPr>
            <a:r>
              <a:rPr lang="en-US" sz="2400" dirty="0" smtClean="0"/>
              <a:t>require </a:t>
            </a:r>
            <a:r>
              <a:rPr lang="en-US" sz="2400" dirty="0"/>
              <a:t>the government to articulate its query for the seized data with specific parameters designed to limit the information sought to be within the scope of the probable cause articulated in the warrant, such as:</a:t>
            </a:r>
          </a:p>
          <a:p>
            <a:pPr marL="739775" lvl="1" indent="-457200">
              <a:buAutoNum type="alphaLcPeriod"/>
            </a:pPr>
            <a:r>
              <a:rPr lang="en-US" sz="2400" dirty="0" smtClean="0"/>
              <a:t>keyword </a:t>
            </a:r>
            <a:r>
              <a:rPr lang="en-US" sz="2400" dirty="0"/>
              <a:t>search terms, </a:t>
            </a:r>
          </a:p>
          <a:p>
            <a:pPr marL="739775" lvl="1" indent="-457200">
              <a:buAutoNum type="alphaLcPeriod"/>
            </a:pPr>
            <a:r>
              <a:rPr lang="en-US" sz="2400" dirty="0" smtClean="0"/>
              <a:t>date </a:t>
            </a:r>
            <a:r>
              <a:rPr lang="en-US" sz="2400" dirty="0"/>
              <a:t>and time range</a:t>
            </a:r>
            <a:r>
              <a:rPr lang="en-US" sz="2400" dirty="0" smtClean="0"/>
              <a:t>,</a:t>
            </a:r>
          </a:p>
          <a:p>
            <a:pPr marL="739775" lvl="1" indent="-457200">
              <a:buAutoNum type="alphaLcPeriod"/>
            </a:pPr>
            <a:r>
              <a:rPr lang="en-US" sz="2400" dirty="0" smtClean="0"/>
              <a:t>specific </a:t>
            </a:r>
            <a:r>
              <a:rPr lang="en-US" sz="2400" dirty="0"/>
              <a:t>accounts, handles or </a:t>
            </a:r>
            <a:r>
              <a:rPr lang="en-US" sz="2400" dirty="0" smtClean="0"/>
              <a:t>identifiers,</a:t>
            </a:r>
          </a:p>
          <a:p>
            <a:pPr marL="565150" lvl="2" indent="0">
              <a:buNone/>
            </a:pPr>
            <a:r>
              <a:rPr lang="en-US" sz="2400" dirty="0" err="1"/>
              <a:t>i</a:t>
            </a:r>
            <a:r>
              <a:rPr lang="en-US" sz="2400" dirty="0"/>
              <a:t>.	specific recipients</a:t>
            </a:r>
          </a:p>
          <a:p>
            <a:pPr marL="1079500" lvl="2" indent="-514350">
              <a:buAutoNum type="romanLcPeriod" startAt="2"/>
            </a:pPr>
            <a:r>
              <a:rPr lang="en-US" sz="2400" dirty="0"/>
              <a:t>specific </a:t>
            </a:r>
            <a:r>
              <a:rPr lang="en-US" sz="2400" dirty="0" smtClean="0"/>
              <a:t>authors</a:t>
            </a:r>
          </a:p>
          <a:p>
            <a:pPr marL="739775" lvl="1" indent="-457200">
              <a:buFont typeface="Wingdings 2" pitchFamily="18" charset="2"/>
              <a:buAutoNum type="alphaLcPeriod"/>
            </a:pPr>
            <a:r>
              <a:rPr lang="en-US" sz="2400" dirty="0"/>
              <a:t>specific applications</a:t>
            </a:r>
            <a:r>
              <a:rPr lang="en-US" sz="2400" dirty="0" smtClean="0"/>
              <a:t>,</a:t>
            </a:r>
          </a:p>
          <a:p>
            <a:pPr marL="739775" lvl="1" indent="-457200">
              <a:buFont typeface="Wingdings 2" pitchFamily="18" charset="2"/>
              <a:buAutoNum type="alphaLcPeriod"/>
            </a:pPr>
            <a:r>
              <a:rPr lang="en-US" sz="2400" dirty="0" smtClean="0"/>
              <a:t>File types, and</a:t>
            </a:r>
          </a:p>
          <a:p>
            <a:pPr marL="739775" lvl="1" indent="-457200">
              <a:buFont typeface="Wingdings 2" pitchFamily="18" charset="2"/>
              <a:buAutoNum type="alphaLcPeriod"/>
            </a:pPr>
            <a:r>
              <a:rPr lang="en-US" sz="2400" dirty="0" smtClean="0"/>
              <a:t>file sizes.</a:t>
            </a:r>
          </a:p>
        </p:txBody>
      </p:sp>
      <p:sp>
        <p:nvSpPr>
          <p:cNvPr id="5" name="Title 1"/>
          <p:cNvSpPr>
            <a:spLocks noGrp="1"/>
          </p:cNvSpPr>
          <p:nvPr>
            <p:ph type="title"/>
          </p:nvPr>
        </p:nvSpPr>
        <p:spPr>
          <a:xfrm>
            <a:off x="298809" y="381000"/>
            <a:ext cx="8572062" cy="791367"/>
          </a:xfrm>
        </p:spPr>
        <p:txBody>
          <a:bodyPr/>
          <a:lstStyle/>
          <a:p>
            <a:r>
              <a:rPr lang="en-US" dirty="0" smtClean="0"/>
              <a:t>Judicial oversight of digital searches:</a:t>
            </a:r>
            <a:endParaRPr lang="en-US" dirty="0"/>
          </a:p>
        </p:txBody>
      </p:sp>
    </p:spTree>
    <p:extLst>
      <p:ext uri="{BB962C8B-B14F-4D97-AF65-F5344CB8AC3E}">
        <p14:creationId xmlns:p14="http://schemas.microsoft.com/office/powerpoint/2010/main" val="276725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Right)">
                                      <p:cBhvr>
                                        <p:cTn id="16" dur="500"/>
                                        <p:tgtEl>
                                          <p:spTgt spid="3">
                                            <p:txEl>
                                              <p:pRg st="3" end="3"/>
                                            </p:txEl>
                                          </p:spTgt>
                                        </p:tgtEl>
                                      </p:cBhvr>
                                    </p:animEffect>
                                  </p:childTnLst>
                                </p:cTn>
                              </p:par>
                            </p:childTnLst>
                          </p:cTn>
                        </p:par>
                        <p:par>
                          <p:cTn id="17" fill="hold">
                            <p:stCondLst>
                              <p:cond delay="1000"/>
                            </p:stCondLst>
                            <p:childTnLst>
                              <p:par>
                                <p:cTn id="18" presetID="18" presetClass="entr" presetSubtype="6"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trips(downRight)">
                                      <p:cBhvr>
                                        <p:cTn id="20" dur="500"/>
                                        <p:tgtEl>
                                          <p:spTgt spid="3">
                                            <p:txEl>
                                              <p:pRg st="4" end="4"/>
                                            </p:txEl>
                                          </p:spTgt>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trips(downRight)">
                                      <p:cBhvr>
                                        <p:cTn id="24" dur="500"/>
                                        <p:tgtEl>
                                          <p:spTgt spid="3">
                                            <p:txEl>
                                              <p:pRg st="5" end="5"/>
                                            </p:txEl>
                                          </p:spTgt>
                                        </p:tgtEl>
                                      </p:cBhvr>
                                    </p:animEffect>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strips(downRight)">
                                      <p:cBhvr>
                                        <p:cTn id="28" dur="500"/>
                                        <p:tgtEl>
                                          <p:spTgt spid="3">
                                            <p:txEl>
                                              <p:pRg st="6" end="6"/>
                                            </p:txEl>
                                          </p:spTgt>
                                        </p:tgtEl>
                                      </p:cBhvr>
                                    </p:animEffect>
                                  </p:childTnLst>
                                </p:cTn>
                              </p:par>
                            </p:childTnLst>
                          </p:cTn>
                        </p:par>
                        <p:par>
                          <p:cTn id="29" fill="hold">
                            <p:stCondLst>
                              <p:cond delay="2500"/>
                            </p:stCondLst>
                            <p:childTnLst>
                              <p:par>
                                <p:cTn id="30" presetID="18" presetClass="entr" presetSubtype="6"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trips(downRight)">
                                      <p:cBhvr>
                                        <p:cTn id="32" dur="500"/>
                                        <p:tgtEl>
                                          <p:spTgt spid="3">
                                            <p:txEl>
                                              <p:pRg st="7" end="7"/>
                                            </p:txEl>
                                          </p:spTgt>
                                        </p:tgtEl>
                                      </p:cBhvr>
                                    </p:animEffect>
                                  </p:childTnLst>
                                </p:cTn>
                              </p:par>
                            </p:childTnLst>
                          </p:cTn>
                        </p:par>
                        <p:par>
                          <p:cTn id="33" fill="hold">
                            <p:stCondLst>
                              <p:cond delay="3000"/>
                            </p:stCondLst>
                            <p:childTnLst>
                              <p:par>
                                <p:cTn id="34" presetID="18" presetClass="entr" presetSubtype="6"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strips(downRight)">
                                      <p:cBhvr>
                                        <p:cTn id="36" dur="500"/>
                                        <p:tgtEl>
                                          <p:spTgt spid="3">
                                            <p:txEl>
                                              <p:pRg st="8" end="8"/>
                                            </p:txEl>
                                          </p:spTgt>
                                        </p:tgtEl>
                                      </p:cBhvr>
                                    </p:animEffect>
                                  </p:childTnLst>
                                </p:cTn>
                              </p:par>
                            </p:childTnLst>
                          </p:cTn>
                        </p:par>
                        <p:par>
                          <p:cTn id="37" fill="hold">
                            <p:stCondLst>
                              <p:cond delay="3500"/>
                            </p:stCondLst>
                            <p:childTnLst>
                              <p:par>
                                <p:cTn id="38" presetID="18" presetClass="entr" presetSubtype="6" fill="hold"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strips(downRight)">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8079" y="1172367"/>
            <a:ext cx="8845191" cy="5266047"/>
          </a:xfrm>
        </p:spPr>
        <p:txBody>
          <a:bodyPr>
            <a:normAutofit fontScale="92500" lnSpcReduction="10000"/>
          </a:bodyPr>
          <a:lstStyle/>
          <a:p>
            <a:endParaRPr lang="en-US" dirty="0">
              <a:solidFill>
                <a:srgbClr val="FFFF00"/>
              </a:solidFill>
            </a:endParaRPr>
          </a:p>
          <a:p>
            <a:pPr marL="514350" lvl="0" indent="-514350">
              <a:buFont typeface="+mj-lt"/>
              <a:buAutoNum type="arabicPeriod" startAt="4"/>
            </a:pPr>
            <a:r>
              <a:rPr lang="en-US" sz="2800" dirty="0" smtClean="0"/>
              <a:t>Review the search parameters requested </a:t>
            </a:r>
            <a:r>
              <a:rPr lang="en-US" sz="2800" dirty="0"/>
              <a:t>by the government </a:t>
            </a:r>
            <a:r>
              <a:rPr lang="en-US" sz="2800" dirty="0">
                <a:solidFill>
                  <a:srgbClr val="FFFF00"/>
                </a:solidFill>
              </a:rPr>
              <a:t>and permit defense to make any objections to the search terms or protocol in a contested hearing</a:t>
            </a:r>
            <a:r>
              <a:rPr lang="en-US" sz="2800" dirty="0"/>
              <a:t> that allows for the presentation of evidence     </a:t>
            </a:r>
          </a:p>
          <a:p>
            <a:pPr marL="457200" lvl="0" indent="-457200">
              <a:buFont typeface="+mj-lt"/>
              <a:buAutoNum type="arabicPeriod" startAt="4"/>
            </a:pPr>
            <a:r>
              <a:rPr lang="en-US" sz="2800" dirty="0"/>
              <a:t>rule on the objections and issue a written order with the search protocol for the special master to execute</a:t>
            </a:r>
          </a:p>
          <a:p>
            <a:pPr marL="457200" indent="-457200">
              <a:buFont typeface="+mj-lt"/>
              <a:buAutoNum type="arabicPeriod" startAt="4"/>
            </a:pPr>
            <a:r>
              <a:rPr lang="en-US" sz="2800" dirty="0">
                <a:solidFill>
                  <a:srgbClr val="FFFF00"/>
                </a:solidFill>
              </a:rPr>
              <a:t>require that any non-responsive information be sealed </a:t>
            </a:r>
            <a:r>
              <a:rPr lang="en-US" sz="2800" dirty="0"/>
              <a:t>and stored with the court until the conclusion of the case, at which point the information should be </a:t>
            </a:r>
            <a:r>
              <a:rPr lang="en-US" sz="2800" dirty="0">
                <a:solidFill>
                  <a:srgbClr val="FFFF00"/>
                </a:solidFill>
              </a:rPr>
              <a:t>returned or destroyed</a:t>
            </a:r>
            <a:r>
              <a:rPr lang="en-US" sz="2800" dirty="0"/>
              <a:t>. </a:t>
            </a:r>
          </a:p>
        </p:txBody>
      </p:sp>
      <p:sp>
        <p:nvSpPr>
          <p:cNvPr id="5" name="Title 1"/>
          <p:cNvSpPr>
            <a:spLocks noGrp="1"/>
          </p:cNvSpPr>
          <p:nvPr>
            <p:ph type="title"/>
          </p:nvPr>
        </p:nvSpPr>
        <p:spPr>
          <a:xfrm>
            <a:off x="298809" y="381000"/>
            <a:ext cx="8572062" cy="791367"/>
          </a:xfrm>
        </p:spPr>
        <p:txBody>
          <a:bodyPr/>
          <a:lstStyle/>
          <a:p>
            <a:r>
              <a:rPr lang="en-US" dirty="0" smtClean="0"/>
              <a:t>Judicial oversight of digital searches:</a:t>
            </a:r>
            <a:endParaRPr lang="en-US" dirty="0"/>
          </a:p>
        </p:txBody>
      </p:sp>
    </p:spTree>
    <p:extLst>
      <p:ext uri="{BB962C8B-B14F-4D97-AF65-F5344CB8AC3E}">
        <p14:creationId xmlns:p14="http://schemas.microsoft.com/office/powerpoint/2010/main" val="613686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Righ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09" y="381000"/>
            <a:ext cx="8572062" cy="847194"/>
          </a:xfrm>
        </p:spPr>
        <p:txBody>
          <a:bodyPr/>
          <a:lstStyle/>
          <a:p>
            <a:r>
              <a:rPr lang="en-US" dirty="0" smtClean="0"/>
              <a:t>But see </a:t>
            </a:r>
            <a:r>
              <a:rPr lang="en-US" i="1" dirty="0" smtClean="0"/>
              <a:t>Richards</a:t>
            </a:r>
            <a:r>
              <a:rPr lang="en-US" dirty="0" smtClean="0"/>
              <a:t> on ex ante:</a:t>
            </a:r>
            <a:endParaRPr lang="en-US" dirty="0"/>
          </a:p>
        </p:txBody>
      </p:sp>
      <p:sp>
        <p:nvSpPr>
          <p:cNvPr id="3" name="Content Placeholder 2"/>
          <p:cNvSpPr>
            <a:spLocks noGrp="1"/>
          </p:cNvSpPr>
          <p:nvPr>
            <p:ph sz="half" idx="1"/>
          </p:nvPr>
        </p:nvSpPr>
        <p:spPr>
          <a:xfrm>
            <a:off x="298809" y="1425388"/>
            <a:ext cx="8572062" cy="5222530"/>
          </a:xfrm>
        </p:spPr>
        <p:txBody>
          <a:bodyPr>
            <a:normAutofit/>
          </a:bodyPr>
          <a:lstStyle/>
          <a:p>
            <a:r>
              <a:rPr lang="en-US" sz="3200" dirty="0"/>
              <a:t>US v. Richards, 659 F.3d 527 (6</a:t>
            </a:r>
            <a:r>
              <a:rPr lang="en-US" sz="3200" baseline="30000" dirty="0"/>
              <a:t>th</a:t>
            </a:r>
            <a:r>
              <a:rPr lang="en-US" sz="3200" dirty="0"/>
              <a:t> Cir. 2011) </a:t>
            </a:r>
          </a:p>
          <a:p>
            <a:pPr marL="796925" lvl="1" indent="-514350">
              <a:buFont typeface="+mj-lt"/>
              <a:buAutoNum type="arabicPeriod"/>
            </a:pPr>
            <a:r>
              <a:rPr lang="en-US" sz="2800" dirty="0" smtClean="0"/>
              <a:t>The </a:t>
            </a:r>
            <a:r>
              <a:rPr lang="en-US" sz="2800" dirty="0"/>
              <a:t>prohibition of general searches is not to be confused with a demand for precise ex ante knowledge of the location and content of evidence.... </a:t>
            </a:r>
            <a:endParaRPr lang="en-US" sz="2800" dirty="0" smtClean="0"/>
          </a:p>
          <a:p>
            <a:pPr marL="796925" lvl="1" indent="-514350">
              <a:buFont typeface="+mj-lt"/>
              <a:buAutoNum type="arabicPeriod"/>
            </a:pPr>
            <a:r>
              <a:rPr lang="en-US" sz="2800" dirty="0" smtClean="0"/>
              <a:t>The </a:t>
            </a:r>
            <a:r>
              <a:rPr lang="en-US" sz="2800" dirty="0"/>
              <a:t>proper metric of sufficient specificity is whether it was reasonable to provide a more specific description of the items at that juncture of the investigation.” (citing </a:t>
            </a:r>
            <a:r>
              <a:rPr lang="en-US" sz="2800" i="1" dirty="0" smtClean="0">
                <a:hlinkClick r:id="rId2"/>
              </a:rPr>
              <a:t>US v</a:t>
            </a:r>
            <a:r>
              <a:rPr lang="en-US" sz="2800" i="1" dirty="0">
                <a:hlinkClick r:id="rId2"/>
              </a:rPr>
              <a:t>. Meek,</a:t>
            </a:r>
            <a:r>
              <a:rPr lang="en-US" sz="2800" u="sng" dirty="0">
                <a:hlinkClick r:id="rId2"/>
              </a:rPr>
              <a:t> 366 F.3d 705, 716 (9th Cir.2004)</a:t>
            </a:r>
            <a:r>
              <a:rPr lang="en-US" sz="2800" dirty="0"/>
              <a:t>).</a:t>
            </a:r>
          </a:p>
        </p:txBody>
      </p:sp>
    </p:spTree>
    <p:extLst>
      <p:ext uri="{BB962C8B-B14F-4D97-AF65-F5344CB8AC3E}">
        <p14:creationId xmlns:p14="http://schemas.microsoft.com/office/powerpoint/2010/main" val="1383667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09" y="381000"/>
            <a:ext cx="8572062" cy="847194"/>
          </a:xfrm>
        </p:spPr>
        <p:txBody>
          <a:bodyPr/>
          <a:lstStyle/>
          <a:p>
            <a:r>
              <a:rPr lang="en-US" sz="3400" dirty="0" smtClean="0"/>
              <a:t>But see </a:t>
            </a:r>
            <a:r>
              <a:rPr lang="en-US" sz="3400" i="1" dirty="0" smtClean="0"/>
              <a:t>Richards</a:t>
            </a:r>
            <a:r>
              <a:rPr lang="en-US" sz="3400" i="1" dirty="0"/>
              <a:t> </a:t>
            </a:r>
            <a:r>
              <a:rPr lang="en-US" sz="3400" dirty="0" smtClean="0"/>
              <a:t>on ex ante &amp; plain view:</a:t>
            </a:r>
            <a:endParaRPr lang="en-US" sz="3400" dirty="0"/>
          </a:p>
        </p:txBody>
      </p:sp>
      <p:sp>
        <p:nvSpPr>
          <p:cNvPr id="3" name="Content Placeholder 2"/>
          <p:cNvSpPr>
            <a:spLocks noGrp="1"/>
          </p:cNvSpPr>
          <p:nvPr>
            <p:ph sz="half" idx="1"/>
          </p:nvPr>
        </p:nvSpPr>
        <p:spPr>
          <a:xfrm>
            <a:off x="298809" y="1425388"/>
            <a:ext cx="8572062" cy="5222530"/>
          </a:xfrm>
        </p:spPr>
        <p:txBody>
          <a:bodyPr>
            <a:normAutofit lnSpcReduction="10000"/>
          </a:bodyPr>
          <a:lstStyle/>
          <a:p>
            <a:pPr>
              <a:lnSpc>
                <a:spcPct val="110000"/>
              </a:lnSpc>
            </a:pPr>
            <a:r>
              <a:rPr lang="en-US" sz="2800" dirty="0" smtClean="0"/>
              <a:t>US v</a:t>
            </a:r>
            <a:r>
              <a:rPr lang="en-US" sz="2800" dirty="0"/>
              <a:t>. Richards, 76 M.J. 365 (C.A.A.F. 2017</a:t>
            </a:r>
            <a:r>
              <a:rPr lang="en-US" sz="2800" dirty="0" smtClean="0"/>
              <a:t>):</a:t>
            </a:r>
          </a:p>
          <a:p>
            <a:pPr marL="625475" lvl="1" indent="-342900">
              <a:buFont typeface="+mj-lt"/>
              <a:buAutoNum type="arabicPeriod"/>
            </a:pPr>
            <a:r>
              <a:rPr lang="en-US" sz="2400" dirty="0"/>
              <a:t>Search authorization for “</a:t>
            </a:r>
            <a:r>
              <a:rPr lang="en-US" sz="2400" dirty="0">
                <a:solidFill>
                  <a:srgbClr val="FFFF00"/>
                </a:solidFill>
              </a:rPr>
              <a:t>any communication </a:t>
            </a:r>
            <a:r>
              <a:rPr lang="en-US" sz="2400" dirty="0"/>
              <a:t>that related to his possible violation of the Florida statute in his relationship with AP” is </a:t>
            </a:r>
            <a:r>
              <a:rPr lang="en-US" sz="2400" dirty="0">
                <a:solidFill>
                  <a:srgbClr val="FFFF00"/>
                </a:solidFill>
              </a:rPr>
              <a:t>not overbroad </a:t>
            </a:r>
            <a:r>
              <a:rPr lang="en-US" sz="2400" dirty="0"/>
              <a:t>- p.370</a:t>
            </a:r>
          </a:p>
          <a:p>
            <a:pPr marL="625475" lvl="1" indent="-342900">
              <a:buFont typeface="+mj-lt"/>
              <a:buAutoNum type="arabicPeriod"/>
            </a:pPr>
            <a:r>
              <a:rPr lang="en-US" sz="2400" dirty="0"/>
              <a:t>Temporal limitation is </a:t>
            </a:r>
            <a:r>
              <a:rPr lang="en-US" sz="2400" dirty="0">
                <a:solidFill>
                  <a:srgbClr val="FFFF00"/>
                </a:solidFill>
              </a:rPr>
              <a:t>not a requirement </a:t>
            </a:r>
            <a:r>
              <a:rPr lang="en-US" sz="2400" dirty="0" smtClean="0"/>
              <a:t>– p</a:t>
            </a:r>
            <a:r>
              <a:rPr lang="en-US" sz="2400" dirty="0"/>
              <a:t>.</a:t>
            </a:r>
            <a:r>
              <a:rPr lang="en-US" sz="2400" dirty="0" smtClean="0"/>
              <a:t>370</a:t>
            </a:r>
          </a:p>
          <a:p>
            <a:pPr marL="625475" lvl="1" indent="-342900">
              <a:buFont typeface="+mj-lt"/>
              <a:buAutoNum type="arabicPeriod"/>
            </a:pPr>
            <a:r>
              <a:rPr lang="en-US" sz="2400" dirty="0" smtClean="0"/>
              <a:t>authorization allowed for a search of the </a:t>
            </a:r>
            <a:r>
              <a:rPr lang="en-US" sz="2400" dirty="0" smtClean="0">
                <a:solidFill>
                  <a:srgbClr val="FFFF00"/>
                </a:solidFill>
              </a:rPr>
              <a:t>unallocated space </a:t>
            </a:r>
            <a:r>
              <a:rPr lang="en-US" sz="2400" dirty="0" smtClean="0"/>
              <a:t>and through potential communications materials that did not have an immediately clear date associated with them – p.370</a:t>
            </a:r>
          </a:p>
          <a:p>
            <a:pPr marL="625475" lvl="1" indent="-342900">
              <a:buFont typeface="+mj-lt"/>
              <a:buAutoNum type="arabicPeriod"/>
            </a:pPr>
            <a:r>
              <a:rPr lang="en-US" sz="2400" dirty="0" smtClean="0"/>
              <a:t>discovery </a:t>
            </a:r>
            <a:r>
              <a:rPr lang="en-US" sz="2400" dirty="0"/>
              <a:t>of the child pornography images within the folder of unallocated materials was consistent </a:t>
            </a:r>
            <a:r>
              <a:rPr lang="en-US" sz="2400" dirty="0" smtClean="0"/>
              <a:t>with </a:t>
            </a:r>
            <a:r>
              <a:rPr lang="en-US" sz="2400" i="1" dirty="0" smtClean="0"/>
              <a:t>Horton v. CA</a:t>
            </a:r>
            <a:r>
              <a:rPr lang="en-US" sz="2400" dirty="0" smtClean="0"/>
              <a:t> and </a:t>
            </a:r>
            <a:r>
              <a:rPr lang="en-US" sz="2400" dirty="0"/>
              <a:t>the </a:t>
            </a:r>
            <a:r>
              <a:rPr lang="en-US" sz="2400" dirty="0">
                <a:solidFill>
                  <a:srgbClr val="FFFF00"/>
                </a:solidFill>
              </a:rPr>
              <a:t>plain view exception </a:t>
            </a:r>
            <a:r>
              <a:rPr lang="en-US" sz="2400" dirty="0"/>
              <a:t>to the Fourth Amendment</a:t>
            </a:r>
            <a:r>
              <a:rPr lang="en-US" sz="2400" dirty="0" smtClean="0"/>
              <a:t>. – p</a:t>
            </a:r>
            <a:r>
              <a:rPr lang="en-US" sz="2400" dirty="0"/>
              <a:t>.371 </a:t>
            </a:r>
          </a:p>
        </p:txBody>
      </p:sp>
    </p:spTree>
    <p:extLst>
      <p:ext uri="{BB962C8B-B14F-4D97-AF65-F5344CB8AC3E}">
        <p14:creationId xmlns:p14="http://schemas.microsoft.com/office/powerpoint/2010/main" val="1800749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Righ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Righ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09" y="381000"/>
            <a:ext cx="8572062" cy="847194"/>
          </a:xfrm>
        </p:spPr>
        <p:txBody>
          <a:bodyPr/>
          <a:lstStyle/>
          <a:p>
            <a:r>
              <a:rPr lang="en-US" dirty="0"/>
              <a:t>Beware the good faith </a:t>
            </a:r>
            <a:r>
              <a:rPr lang="en-US" dirty="0" smtClean="0"/>
              <a:t>exception:</a:t>
            </a:r>
            <a:endParaRPr lang="en-US" dirty="0"/>
          </a:p>
        </p:txBody>
      </p:sp>
      <p:sp>
        <p:nvSpPr>
          <p:cNvPr id="3" name="Content Placeholder 2"/>
          <p:cNvSpPr>
            <a:spLocks noGrp="1"/>
          </p:cNvSpPr>
          <p:nvPr>
            <p:ph sz="half" idx="1"/>
          </p:nvPr>
        </p:nvSpPr>
        <p:spPr>
          <a:xfrm>
            <a:off x="298809" y="1425388"/>
            <a:ext cx="8572062" cy="5222530"/>
          </a:xfrm>
        </p:spPr>
        <p:txBody>
          <a:bodyPr>
            <a:normAutofit/>
          </a:bodyPr>
          <a:lstStyle/>
          <a:p>
            <a:r>
              <a:rPr lang="en-US" sz="2800" dirty="0" smtClean="0"/>
              <a:t>US </a:t>
            </a:r>
            <a:r>
              <a:rPr lang="en-US" sz="2800" dirty="0"/>
              <a:t>v. Stavros Ganias, 824 F.3d 199 </a:t>
            </a:r>
            <a:r>
              <a:rPr lang="en-US" sz="2800" dirty="0" smtClean="0"/>
              <a:t>(2</a:t>
            </a:r>
            <a:r>
              <a:rPr lang="en-US" sz="2800" baseline="30000" dirty="0" smtClean="0"/>
              <a:t>nd</a:t>
            </a:r>
            <a:r>
              <a:rPr lang="en-US" sz="2800" dirty="0" smtClean="0"/>
              <a:t> Cir. May </a:t>
            </a:r>
            <a:r>
              <a:rPr lang="en-US" sz="2800" dirty="0"/>
              <a:t>27, 2016) (en banc)(cert denied 12/5/16</a:t>
            </a:r>
            <a:r>
              <a:rPr lang="en-US" sz="2800" dirty="0" smtClean="0"/>
              <a:t>)</a:t>
            </a:r>
          </a:p>
          <a:p>
            <a:pPr marL="625475" lvl="1" indent="-342900">
              <a:buFont typeface="+mj-lt"/>
              <a:buAutoNum type="arabicPeriod"/>
            </a:pPr>
            <a:r>
              <a:rPr lang="en-US" sz="2400" dirty="0" smtClean="0"/>
              <a:t>law </a:t>
            </a:r>
            <a:r>
              <a:rPr lang="en-US" sz="2400" dirty="0"/>
              <a:t>enforcement agents relied in good faith on search warrant in searching copies of mirrored hard drives</a:t>
            </a:r>
          </a:p>
          <a:p>
            <a:pPr marL="625475" lvl="1" indent="-342900">
              <a:buFont typeface="+mj-lt"/>
              <a:buAutoNum type="arabicPeriod"/>
            </a:pPr>
            <a:r>
              <a:rPr lang="en-US" sz="2400" dirty="0"/>
              <a:t>Chin’s Dissent and original panel decision - Government violated Ganias's Fourth Amendment rights when it retained Ganias's non-responsive files under 2003 warrant for nearly </a:t>
            </a:r>
            <a:r>
              <a:rPr lang="en-US" sz="2400" dirty="0">
                <a:solidFill>
                  <a:srgbClr val="FFFF00"/>
                </a:solidFill>
              </a:rPr>
              <a:t>two-and-a-half years </a:t>
            </a:r>
            <a:r>
              <a:rPr lang="en-US" sz="2400" dirty="0"/>
              <a:t>and then reexamined the files for evidence of additional crime under 2006 warrant. Not excused by good </a:t>
            </a:r>
            <a:r>
              <a:rPr lang="en-US" sz="2400" dirty="0" smtClean="0"/>
              <a:t>faith.</a:t>
            </a:r>
            <a:endParaRPr lang="en-US" sz="2400" dirty="0"/>
          </a:p>
          <a:p>
            <a:pPr marL="625475" lvl="1" indent="-342900">
              <a:buFont typeface="+mj-lt"/>
              <a:buAutoNum type="arabicPeriod"/>
            </a:pPr>
            <a:r>
              <a:rPr lang="en-US" sz="2400" dirty="0" smtClean="0"/>
              <a:t>EFF </a:t>
            </a:r>
            <a:r>
              <a:rPr lang="en-US" sz="2400" dirty="0"/>
              <a:t>amicus: </a:t>
            </a:r>
            <a:r>
              <a:rPr lang="en-US" sz="2400" dirty="0" smtClean="0">
                <a:solidFill>
                  <a:schemeClr val="accent3">
                    <a:lumMod val="60000"/>
                    <a:lumOff val="40000"/>
                  </a:schemeClr>
                </a:solidFill>
              </a:rPr>
              <a:t>https://www.eff.org/Ganias</a:t>
            </a:r>
            <a:endParaRPr lang="en-US" sz="2400" dirty="0">
              <a:solidFill>
                <a:schemeClr val="accent3">
                  <a:lumMod val="60000"/>
                  <a:lumOff val="40000"/>
                </a:schemeClr>
              </a:solidFill>
            </a:endParaRPr>
          </a:p>
        </p:txBody>
      </p:sp>
    </p:spTree>
    <p:extLst>
      <p:ext uri="{BB962C8B-B14F-4D97-AF65-F5344CB8AC3E}">
        <p14:creationId xmlns:p14="http://schemas.microsoft.com/office/powerpoint/2010/main" val="3425776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Righ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09" y="381000"/>
            <a:ext cx="8572062" cy="847194"/>
          </a:xfrm>
        </p:spPr>
        <p:txBody>
          <a:bodyPr/>
          <a:lstStyle/>
          <a:p>
            <a:r>
              <a:rPr lang="en-US" dirty="0"/>
              <a:t>Beware the good faith </a:t>
            </a:r>
            <a:r>
              <a:rPr lang="en-US" dirty="0" smtClean="0"/>
              <a:t>exception:</a:t>
            </a:r>
            <a:endParaRPr lang="en-US" dirty="0"/>
          </a:p>
        </p:txBody>
      </p:sp>
      <p:sp>
        <p:nvSpPr>
          <p:cNvPr id="3" name="Content Placeholder 2"/>
          <p:cNvSpPr>
            <a:spLocks noGrp="1"/>
          </p:cNvSpPr>
          <p:nvPr>
            <p:ph sz="half" idx="1"/>
          </p:nvPr>
        </p:nvSpPr>
        <p:spPr>
          <a:xfrm>
            <a:off x="298809" y="1425388"/>
            <a:ext cx="8572062" cy="5222530"/>
          </a:xfrm>
        </p:spPr>
        <p:txBody>
          <a:bodyPr>
            <a:normAutofit/>
          </a:bodyPr>
          <a:lstStyle/>
          <a:p>
            <a:r>
              <a:rPr lang="en-US" sz="2800" dirty="0"/>
              <a:t>US v. Blake, </a:t>
            </a:r>
            <a:r>
              <a:rPr lang="hr-HR" sz="2800" dirty="0"/>
              <a:t>868 F.3d 960</a:t>
            </a:r>
            <a:r>
              <a:rPr lang="en-US" sz="2800" dirty="0" smtClean="0"/>
              <a:t>, </a:t>
            </a:r>
            <a:r>
              <a:rPr lang="en-US" sz="2800" dirty="0"/>
              <a:t>p.7-9 (11th Cir. Aug 22, 2017)</a:t>
            </a:r>
          </a:p>
          <a:p>
            <a:pPr marL="739775" lvl="1" indent="-457200">
              <a:buFont typeface="+mj-lt"/>
              <a:buAutoNum type="arabicPeriod"/>
            </a:pPr>
            <a:r>
              <a:rPr lang="en-US" sz="2400" dirty="0"/>
              <a:t>MS warrant ok because: “It </a:t>
            </a:r>
            <a:r>
              <a:rPr lang="en-US" sz="2400" dirty="0">
                <a:solidFill>
                  <a:srgbClr val="FFFF00"/>
                </a:solidFill>
              </a:rPr>
              <a:t>limited </a:t>
            </a:r>
            <a:r>
              <a:rPr lang="en-US" sz="2400" dirty="0"/>
              <a:t>the emails to be turned over to the government, ensuring that only those that had the </a:t>
            </a:r>
            <a:r>
              <a:rPr lang="en-US" sz="2400" dirty="0">
                <a:solidFill>
                  <a:srgbClr val="FFFF00"/>
                </a:solidFill>
              </a:rPr>
              <a:t>potential</a:t>
            </a:r>
            <a:r>
              <a:rPr lang="en-US" sz="2400" dirty="0"/>
              <a:t> to contain </a:t>
            </a:r>
            <a:r>
              <a:rPr lang="en-US" sz="2400" dirty="0">
                <a:solidFill>
                  <a:srgbClr val="FFFF00"/>
                </a:solidFill>
              </a:rPr>
              <a:t>incriminating evidence </a:t>
            </a:r>
            <a:r>
              <a:rPr lang="en-US" sz="2400" dirty="0"/>
              <a:t>would be disclosed. Those limitations prevented “a general, exploratory rummaging” through Moore's email correspondence.” P. 8 </a:t>
            </a:r>
          </a:p>
          <a:p>
            <a:pPr marL="739775" lvl="1" indent="-457200">
              <a:buFont typeface="+mj-lt"/>
              <a:buAutoNum type="arabicPeriod"/>
            </a:pPr>
            <a:r>
              <a:rPr lang="en-US" sz="2400" dirty="0"/>
              <a:t>FB warrant more problematic, but </a:t>
            </a:r>
            <a:r>
              <a:rPr lang="en-US" sz="2400" dirty="0">
                <a:solidFill>
                  <a:srgbClr val="FFFF00"/>
                </a:solidFill>
              </a:rPr>
              <a:t>saved by good faith</a:t>
            </a:r>
            <a:r>
              <a:rPr lang="en-US" sz="2400" dirty="0"/>
              <a:t>. “The Facebook warrants are another matter. They required disclosure to the government of virtually every kind of data that could be found in a social media account.” P.8</a:t>
            </a:r>
          </a:p>
        </p:txBody>
      </p:sp>
    </p:spTree>
    <p:extLst>
      <p:ext uri="{BB962C8B-B14F-4D97-AF65-F5344CB8AC3E}">
        <p14:creationId xmlns:p14="http://schemas.microsoft.com/office/powerpoint/2010/main" val="3868842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1" y="1716087"/>
            <a:ext cx="8302624" cy="1470025"/>
          </a:xfrm>
        </p:spPr>
        <p:txBody>
          <a:bodyPr>
            <a:normAutofit/>
          </a:bodyPr>
          <a:lstStyle/>
          <a:p>
            <a:pPr algn="ctr"/>
            <a:r>
              <a:rPr lang="en-US" sz="4900" dirty="0" smtClean="0"/>
              <a:t>Questions?</a:t>
            </a:r>
            <a:endParaRPr lang="en-US" i="1" dirty="0"/>
          </a:p>
        </p:txBody>
      </p:sp>
      <p:sp>
        <p:nvSpPr>
          <p:cNvPr id="3" name="Subtitle 2"/>
          <p:cNvSpPr>
            <a:spLocks noGrp="1"/>
          </p:cNvSpPr>
          <p:nvPr>
            <p:ph type="subTitle" idx="1"/>
          </p:nvPr>
        </p:nvSpPr>
        <p:spPr>
          <a:xfrm>
            <a:off x="2016126" y="3693196"/>
            <a:ext cx="6762749" cy="1433232"/>
          </a:xfrm>
        </p:spPr>
        <p:txBody>
          <a:bodyPr>
            <a:noAutofit/>
          </a:bodyPr>
          <a:lstStyle/>
          <a:p>
            <a:r>
              <a:rPr lang="en-US" sz="2400" dirty="0" smtClean="0"/>
              <a:t>Stephanie Lacambra</a:t>
            </a:r>
          </a:p>
          <a:p>
            <a:r>
              <a:rPr lang="en-US" sz="2400" dirty="0" smtClean="0"/>
              <a:t>Criminal Defense Staff Attorney</a:t>
            </a:r>
          </a:p>
          <a:p>
            <a:r>
              <a:rPr lang="en-US" sz="2400" dirty="0" smtClean="0"/>
              <a:t>Electronic Frontier Foundation</a:t>
            </a:r>
          </a:p>
          <a:p>
            <a:r>
              <a:rPr lang="en-US" sz="2400" dirty="0" smtClean="0"/>
              <a:t>815 Eddy St., San Francisco, CA 94109</a:t>
            </a:r>
          </a:p>
          <a:p>
            <a:r>
              <a:rPr lang="en-US" sz="2400" dirty="0" smtClean="0"/>
              <a:t>415-436-9333 x130</a:t>
            </a:r>
          </a:p>
          <a:p>
            <a:r>
              <a:rPr lang="en-US" sz="2400" dirty="0" smtClean="0"/>
              <a:t>stephanie@eff.org</a:t>
            </a:r>
          </a:p>
          <a:p>
            <a:endParaRPr lang="en-US" sz="2400" dirty="0"/>
          </a:p>
        </p:txBody>
      </p:sp>
      <p:pic>
        <p:nvPicPr>
          <p:cNvPr id="4" name="Picture 3" descr="eff-logo-plain-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7875" y="494098"/>
            <a:ext cx="1508125" cy="1045958"/>
          </a:xfrm>
          <a:prstGeom prst="rect">
            <a:avLst/>
          </a:prstGeom>
        </p:spPr>
      </p:pic>
    </p:spTree>
    <p:extLst>
      <p:ext uri="{BB962C8B-B14F-4D97-AF65-F5344CB8AC3E}">
        <p14:creationId xmlns:p14="http://schemas.microsoft.com/office/powerpoint/2010/main" val="245873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3" y="381000"/>
            <a:ext cx="7583487" cy="809625"/>
          </a:xfrm>
        </p:spPr>
        <p:txBody>
          <a:bodyPr/>
          <a:lstStyle/>
          <a:p>
            <a:r>
              <a:rPr lang="en-US" dirty="0" smtClean="0"/>
              <a:t>Digital searches trigger 4</a:t>
            </a:r>
            <a:r>
              <a:rPr lang="en-US" baseline="30000" dirty="0" smtClean="0"/>
              <a:t>th</a:t>
            </a:r>
            <a:r>
              <a:rPr lang="en-US" dirty="0" smtClean="0"/>
              <a:t> Amend</a:t>
            </a:r>
            <a:endParaRPr lang="en-US" dirty="0"/>
          </a:p>
        </p:txBody>
      </p:sp>
      <p:sp>
        <p:nvSpPr>
          <p:cNvPr id="8" name="Content Placeholder 7"/>
          <p:cNvSpPr>
            <a:spLocks noGrp="1"/>
          </p:cNvSpPr>
          <p:nvPr>
            <p:ph sz="half" idx="1"/>
          </p:nvPr>
        </p:nvSpPr>
        <p:spPr>
          <a:xfrm>
            <a:off x="297689" y="1463675"/>
            <a:ext cx="8553584" cy="4489449"/>
          </a:xfrm>
        </p:spPr>
        <p:txBody>
          <a:bodyPr>
            <a:noAutofit/>
          </a:bodyPr>
          <a:lstStyle/>
          <a:p>
            <a:pPr marL="282575" lvl="2">
              <a:spcBef>
                <a:spcPts val="2000"/>
              </a:spcBef>
            </a:pPr>
            <a:r>
              <a:rPr lang="en-US" sz="2400" i="1" dirty="0"/>
              <a:t>US v. Payton</a:t>
            </a:r>
            <a:r>
              <a:rPr lang="en-US" sz="2400" dirty="0"/>
              <a:t>, 573 F.3d 859, 862 (9th Cir. 2009) - “Searches of computers therefore often involve a degree of intrusiveness much greater in quantity, if not different in kind, from searches of other containers.” </a:t>
            </a:r>
          </a:p>
          <a:p>
            <a:pPr marL="282575" lvl="2">
              <a:spcBef>
                <a:spcPts val="2000"/>
              </a:spcBef>
            </a:pPr>
            <a:r>
              <a:rPr lang="en-US" sz="2400" i="1" dirty="0" smtClean="0"/>
              <a:t>US </a:t>
            </a:r>
            <a:r>
              <a:rPr lang="en-US" sz="2400" i="1" dirty="0"/>
              <a:t>v. Cotterman</a:t>
            </a:r>
            <a:r>
              <a:rPr lang="en-US" sz="2400" dirty="0"/>
              <a:t>, 709 F.3d 952, 957 (9</a:t>
            </a:r>
            <a:r>
              <a:rPr lang="en-US" sz="2400" baseline="30000" dirty="0"/>
              <a:t>th</a:t>
            </a:r>
            <a:r>
              <a:rPr lang="en-US" sz="2400" dirty="0"/>
              <a:t> Cir. 2013) (en banc): The papers we create and maintain not only in physical but also in digital form reflect our most private thoughts and </a:t>
            </a:r>
            <a:r>
              <a:rPr lang="en-US" sz="2400" dirty="0" smtClean="0"/>
              <a:t>activities. </a:t>
            </a:r>
            <a:r>
              <a:rPr lang="en-US" sz="2400" dirty="0"/>
              <a:t>“Forensic” border search of digital device is “non-routine” </a:t>
            </a:r>
            <a:r>
              <a:rPr lang="en-US" sz="2400" dirty="0" smtClean="0"/>
              <a:t>&amp; requires reasonable suspicion  </a:t>
            </a:r>
          </a:p>
          <a:p>
            <a:r>
              <a:rPr lang="en-US" sz="2400" dirty="0" smtClean="0"/>
              <a:t>Riley </a:t>
            </a:r>
            <a:r>
              <a:rPr lang="en-US" sz="2400" dirty="0"/>
              <a:t>v. CA, 134 S.Ct. 2473, 2493 (2014) - warrant is generally required to </a:t>
            </a:r>
            <a:r>
              <a:rPr lang="en-US" sz="2400" dirty="0" smtClean="0"/>
              <a:t>forensically search </a:t>
            </a:r>
            <a:r>
              <a:rPr lang="en-US" sz="2400" dirty="0"/>
              <a:t>a cell phone, even when seized incident to </a:t>
            </a:r>
            <a:r>
              <a:rPr lang="en-US" sz="2400" dirty="0" smtClean="0"/>
              <a:t>arrest.</a:t>
            </a:r>
            <a:endParaRPr lang="en-US" sz="2400" dirty="0"/>
          </a:p>
        </p:txBody>
      </p:sp>
    </p:spTree>
    <p:extLst>
      <p:ext uri="{BB962C8B-B14F-4D97-AF65-F5344CB8AC3E}">
        <p14:creationId xmlns:p14="http://schemas.microsoft.com/office/powerpoint/2010/main" val="1930239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Righ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trips(downRigh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trips(downRigh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DOJ’s 2-step approach:</a:t>
            </a:r>
            <a:endParaRPr lang="en-US" dirty="0"/>
          </a:p>
        </p:txBody>
      </p:sp>
      <p:sp>
        <p:nvSpPr>
          <p:cNvPr id="5" name="Content Placeholder 4"/>
          <p:cNvSpPr>
            <a:spLocks noGrp="1"/>
          </p:cNvSpPr>
          <p:nvPr>
            <p:ph sz="half" idx="1"/>
          </p:nvPr>
        </p:nvSpPr>
        <p:spPr>
          <a:xfrm>
            <a:off x="779462" y="1828801"/>
            <a:ext cx="7585076" cy="4441824"/>
          </a:xfrm>
        </p:spPr>
        <p:txBody>
          <a:bodyPr>
            <a:normAutofit lnSpcReduction="10000"/>
          </a:bodyPr>
          <a:lstStyle/>
          <a:p>
            <a:pPr lvl="1"/>
            <a:r>
              <a:rPr lang="en-US" sz="2400" dirty="0" smtClean="0"/>
              <a:t>DOJ’s Manual for Searching </a:t>
            </a:r>
            <a:r>
              <a:rPr lang="en-US" sz="2400" dirty="0"/>
              <a:t>and Seizing Computers and Obtaining Evidence in Criminal </a:t>
            </a:r>
            <a:r>
              <a:rPr lang="en-US" sz="2400" dirty="0" smtClean="0"/>
              <a:t>Investigations (eff.org/DOJDSM2009)</a:t>
            </a:r>
          </a:p>
          <a:p>
            <a:pPr lvl="1"/>
            <a:r>
              <a:rPr lang="en-US" sz="2400" dirty="0" smtClean="0"/>
              <a:t>Two-Step approach detailed on pp</a:t>
            </a:r>
            <a:r>
              <a:rPr lang="en-US" sz="2400" dirty="0"/>
              <a:t>.76, 86-87 (2009</a:t>
            </a:r>
            <a:r>
              <a:rPr lang="en-US" sz="2400" dirty="0" smtClean="0"/>
              <a:t>): </a:t>
            </a:r>
          </a:p>
          <a:p>
            <a:pPr marL="920750" lvl="2" indent="-342900">
              <a:buFont typeface="+mj-lt"/>
              <a:buAutoNum type="arabicPeriod"/>
            </a:pPr>
            <a:r>
              <a:rPr lang="en-US" sz="2400" dirty="0" smtClean="0"/>
              <a:t>the overseizure </a:t>
            </a:r>
            <a:r>
              <a:rPr lang="mr-IN" sz="2400" dirty="0" smtClean="0"/>
              <a:t>–</a:t>
            </a:r>
            <a:r>
              <a:rPr lang="en-US" sz="2400" dirty="0" smtClean="0"/>
              <a:t> or “imaging” </a:t>
            </a:r>
            <a:r>
              <a:rPr lang="mr-IN" sz="2400" dirty="0" smtClean="0"/>
              <a:t>–</a:t>
            </a:r>
            <a:r>
              <a:rPr lang="en-US" sz="2400" dirty="0" smtClean="0"/>
              <a:t> government physically seizes a digital storage device and makes a complete digital copy or “image” of its contents, and </a:t>
            </a:r>
          </a:p>
          <a:p>
            <a:pPr marL="920750" lvl="2" indent="-342900">
              <a:buFont typeface="+mj-lt"/>
              <a:buAutoNum type="arabicPeriod"/>
            </a:pPr>
            <a:r>
              <a:rPr lang="en-US" sz="2400" dirty="0" smtClean="0"/>
              <a:t>the </a:t>
            </a:r>
            <a:r>
              <a:rPr lang="en-US" sz="2400" dirty="0"/>
              <a:t>general search of the seized information </a:t>
            </a:r>
            <a:r>
              <a:rPr lang="mr-IN" sz="2400" dirty="0" smtClean="0"/>
              <a:t>–</a:t>
            </a:r>
            <a:r>
              <a:rPr lang="en-US" sz="2400" dirty="0" smtClean="0"/>
              <a:t> or “analysis” </a:t>
            </a:r>
            <a:r>
              <a:rPr lang="mr-IN" sz="2400" dirty="0" smtClean="0"/>
              <a:t>–</a:t>
            </a:r>
            <a:r>
              <a:rPr lang="en-US" sz="2400" dirty="0" smtClean="0"/>
              <a:t> government analyzes the digital copy </a:t>
            </a:r>
            <a:r>
              <a:rPr lang="en-US" sz="2400" dirty="0"/>
              <a:t>using forensic software. </a:t>
            </a:r>
          </a:p>
          <a:p>
            <a:endParaRPr lang="en-US" dirty="0"/>
          </a:p>
        </p:txBody>
      </p:sp>
      <p:pic>
        <p:nvPicPr>
          <p:cNvPr id="7" name="Picture 6" descr="Screen Shot 2017-08-28 at 1.13.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1"/>
            <a:ext cx="9144000" cy="4066706"/>
          </a:xfrm>
          <a:prstGeom prst="rect">
            <a:avLst/>
          </a:prstGeom>
        </p:spPr>
      </p:pic>
      <p:pic>
        <p:nvPicPr>
          <p:cNvPr id="6" name="Picture 5" descr="Screen Shot 2017-08-28 at 1.13.48 PM.png"/>
          <p:cNvPicPr>
            <a:picLocks noChangeAspect="1"/>
          </p:cNvPicPr>
          <p:nvPr/>
        </p:nvPicPr>
        <p:blipFill rotWithShape="1">
          <a:blip r:embed="rId2">
            <a:extLst>
              <a:ext uri="{28A0092B-C50C-407E-A947-70E740481C1C}">
                <a14:useLocalDpi xmlns:a14="http://schemas.microsoft.com/office/drawing/2010/main" val="0"/>
              </a:ext>
            </a:extLst>
          </a:blip>
          <a:srcRect l="8954" t="72050" r="30387" b="17389"/>
          <a:stretch/>
        </p:blipFill>
        <p:spPr>
          <a:xfrm>
            <a:off x="0" y="2725891"/>
            <a:ext cx="9170469" cy="710112"/>
          </a:xfrm>
          <a:prstGeom prst="rect">
            <a:avLst/>
          </a:prstGeom>
        </p:spPr>
      </p:pic>
      <p:pic>
        <p:nvPicPr>
          <p:cNvPr id="8" name="Picture 7" descr="Screen Shot 2017-08-28 at 1.13.48 PM.png"/>
          <p:cNvPicPr>
            <a:picLocks noChangeAspect="1"/>
          </p:cNvPicPr>
          <p:nvPr/>
        </p:nvPicPr>
        <p:blipFill rotWithShape="1">
          <a:blip r:embed="rId2">
            <a:extLst>
              <a:ext uri="{28A0092B-C50C-407E-A947-70E740481C1C}">
                <a14:useLocalDpi xmlns:a14="http://schemas.microsoft.com/office/drawing/2010/main" val="0"/>
              </a:ext>
            </a:extLst>
          </a:blip>
          <a:srcRect t="80774" r="51019" b="8664"/>
          <a:stretch/>
        </p:blipFill>
        <p:spPr>
          <a:xfrm>
            <a:off x="-202983" y="2277716"/>
            <a:ext cx="9346984" cy="896349"/>
          </a:xfrm>
          <a:prstGeom prst="rect">
            <a:avLst/>
          </a:prstGeom>
        </p:spPr>
      </p:pic>
      <p:pic>
        <p:nvPicPr>
          <p:cNvPr id="9" name="Picture 8" descr="Screen Shot 2017-08-28 at 1.13.48 PM.png"/>
          <p:cNvPicPr>
            <a:picLocks noChangeAspect="1"/>
          </p:cNvPicPr>
          <p:nvPr/>
        </p:nvPicPr>
        <p:blipFill rotWithShape="1">
          <a:blip r:embed="rId2">
            <a:extLst>
              <a:ext uri="{28A0092B-C50C-407E-A947-70E740481C1C}">
                <a14:useLocalDpi xmlns:a14="http://schemas.microsoft.com/office/drawing/2010/main" val="0"/>
              </a:ext>
            </a:extLst>
          </a:blip>
          <a:srcRect l="48654" t="80774" r="10208" b="8664"/>
          <a:stretch/>
        </p:blipFill>
        <p:spPr>
          <a:xfrm>
            <a:off x="514173" y="3174065"/>
            <a:ext cx="7850365" cy="896349"/>
          </a:xfrm>
          <a:prstGeom prst="rect">
            <a:avLst/>
          </a:prstGeom>
        </p:spPr>
      </p:pic>
    </p:spTree>
    <p:extLst>
      <p:ext uri="{BB962C8B-B14F-4D97-AF65-F5344CB8AC3E}">
        <p14:creationId xmlns:p14="http://schemas.microsoft.com/office/powerpoint/2010/main" val="349706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Righ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7"/>
                                        </p:tgtEl>
                                        <p:attrNameLst>
                                          <p:attrName>ppt_w</p:attrName>
                                        </p:attrNameLst>
                                      </p:cBhvr>
                                      <p:tavLst>
                                        <p:tav tm="0">
                                          <p:val>
                                            <p:strVal val="ppt_w"/>
                                          </p:val>
                                        </p:tav>
                                        <p:tav tm="100000">
                                          <p:val>
                                            <p:fltVal val="0"/>
                                          </p:val>
                                        </p:tav>
                                      </p:tavLst>
                                    </p:anim>
                                    <p:anim calcmode="lin" valueType="num">
                                      <p:cBhvr>
                                        <p:cTn id="24" dur="500"/>
                                        <p:tgtEl>
                                          <p:spTgt spid="7"/>
                                        </p:tgtEl>
                                        <p:attrNameLst>
                                          <p:attrName>ppt_h</p:attrName>
                                        </p:attrNameLst>
                                      </p:cBhvr>
                                      <p:tavLst>
                                        <p:tav tm="0">
                                          <p:val>
                                            <p:strVal val="ppt_h"/>
                                          </p:val>
                                        </p:tav>
                                        <p:tav tm="100000">
                                          <p:val>
                                            <p:fltVal val="0"/>
                                          </p:val>
                                        </p:tav>
                                      </p:tavLst>
                                    </p:anim>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strips(downRight)">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6"/>
                                        </p:tgtEl>
                                        <p:attrNameLst>
                                          <p:attrName>ppt_w</p:attrName>
                                        </p:attrNameLst>
                                      </p:cBhvr>
                                      <p:tavLst>
                                        <p:tav tm="0">
                                          <p:val>
                                            <p:strVal val="ppt_w"/>
                                          </p:val>
                                        </p:tav>
                                        <p:tav tm="100000">
                                          <p:val>
                                            <p:fltVal val="0"/>
                                          </p:val>
                                        </p:tav>
                                      </p:tavLst>
                                    </p:anim>
                                    <p:anim calcmode="lin" valueType="num">
                                      <p:cBhvr>
                                        <p:cTn id="43" dur="500"/>
                                        <p:tgtEl>
                                          <p:spTgt spid="6"/>
                                        </p:tgtEl>
                                        <p:attrNameLst>
                                          <p:attrName>ppt_h</p:attrName>
                                        </p:attrNameLst>
                                      </p:cBhvr>
                                      <p:tavLst>
                                        <p:tav tm="0">
                                          <p:val>
                                            <p:strVal val="ppt_h"/>
                                          </p:val>
                                        </p:tav>
                                        <p:tav tm="100000">
                                          <p:val>
                                            <p:fltVal val="0"/>
                                          </p:val>
                                        </p:tav>
                                      </p:tavLst>
                                    </p:anim>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strips(downRight)">
                                      <p:cBhvr>
                                        <p:cTn id="50" dur="500"/>
                                        <p:tgtEl>
                                          <p:spTgt spid="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nodeType="clickEffect">
                                  <p:stCondLst>
                                    <p:cond delay="0"/>
                                  </p:stCondLst>
                                  <p:childTnLst>
                                    <p:anim calcmode="lin" valueType="num">
                                      <p:cBhvr>
                                        <p:cTn id="66" dur="500"/>
                                        <p:tgtEl>
                                          <p:spTgt spid="9"/>
                                        </p:tgtEl>
                                        <p:attrNameLst>
                                          <p:attrName>ppt_w</p:attrName>
                                        </p:attrNameLst>
                                      </p:cBhvr>
                                      <p:tavLst>
                                        <p:tav tm="0">
                                          <p:val>
                                            <p:strVal val="ppt_w"/>
                                          </p:val>
                                        </p:tav>
                                        <p:tav tm="100000">
                                          <p:val>
                                            <p:fltVal val="0"/>
                                          </p:val>
                                        </p:tav>
                                      </p:tavLst>
                                    </p:anim>
                                    <p:anim calcmode="lin" valueType="num">
                                      <p:cBhvr>
                                        <p:cTn id="67" dur="500"/>
                                        <p:tgtEl>
                                          <p:spTgt spid="9"/>
                                        </p:tgtEl>
                                        <p:attrNameLst>
                                          <p:attrName>ppt_h</p:attrName>
                                        </p:attrNameLst>
                                      </p:cBhvr>
                                      <p:tavLst>
                                        <p:tav tm="0">
                                          <p:val>
                                            <p:strVal val="ppt_h"/>
                                          </p:val>
                                        </p:tav>
                                        <p:tav tm="100000">
                                          <p:val>
                                            <p:fltVal val="0"/>
                                          </p:val>
                                        </p:tav>
                                      </p:tavLst>
                                    </p:anim>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par>
                                <p:cTn id="70" presetID="53" presetClass="exit" presetSubtype="32" fill="hold" nodeType="withEffect">
                                  <p:stCondLst>
                                    <p:cond delay="0"/>
                                  </p:stCondLst>
                                  <p:childTnLst>
                                    <p:anim calcmode="lin" valueType="num">
                                      <p:cBhvr>
                                        <p:cTn id="71" dur="500"/>
                                        <p:tgtEl>
                                          <p:spTgt spid="8"/>
                                        </p:tgtEl>
                                        <p:attrNameLst>
                                          <p:attrName>ppt_w</p:attrName>
                                        </p:attrNameLst>
                                      </p:cBhvr>
                                      <p:tavLst>
                                        <p:tav tm="0">
                                          <p:val>
                                            <p:strVal val="ppt_w"/>
                                          </p:val>
                                        </p:tav>
                                        <p:tav tm="100000">
                                          <p:val>
                                            <p:fltVal val="0"/>
                                          </p:val>
                                        </p:tav>
                                      </p:tavLst>
                                    </p:anim>
                                    <p:anim calcmode="lin" valueType="num">
                                      <p:cBhvr>
                                        <p:cTn id="72" dur="500"/>
                                        <p:tgtEl>
                                          <p:spTgt spid="8"/>
                                        </p:tgtEl>
                                        <p:attrNameLst>
                                          <p:attrName>ppt_h</p:attrName>
                                        </p:attrNameLst>
                                      </p:cBhvr>
                                      <p:tavLst>
                                        <p:tav tm="0">
                                          <p:val>
                                            <p:strVal val="ppt_h"/>
                                          </p:val>
                                        </p:tav>
                                        <p:tav tm="100000">
                                          <p:val>
                                            <p:fltVal val="0"/>
                                          </p:val>
                                        </p:tav>
                                      </p:tavLst>
                                    </p:anim>
                                    <p:animEffect transition="out" filter="fade">
                                      <p:cBhvr>
                                        <p:cTn id="73" dur="500"/>
                                        <p:tgtEl>
                                          <p:spTgt spid="8"/>
                                        </p:tgtEl>
                                      </p:cBhvr>
                                    </p:animEffect>
                                    <p:set>
                                      <p:cBhvr>
                                        <p:cTn id="7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8809" y="1425388"/>
            <a:ext cx="8572062" cy="5222530"/>
          </a:xfrm>
        </p:spPr>
        <p:txBody>
          <a:bodyPr>
            <a:normAutofit/>
          </a:bodyPr>
          <a:lstStyle/>
          <a:p>
            <a:pPr>
              <a:lnSpc>
                <a:spcPct val="110000"/>
              </a:lnSpc>
            </a:pPr>
            <a:endParaRPr lang="en-US" sz="4400" dirty="0" smtClean="0"/>
          </a:p>
          <a:p>
            <a:pPr>
              <a:lnSpc>
                <a:spcPct val="110000"/>
              </a:lnSpc>
            </a:pPr>
            <a:endParaRPr lang="en-US" sz="4400" dirty="0"/>
          </a:p>
          <a:p>
            <a:pPr>
              <a:lnSpc>
                <a:spcPct val="110000"/>
              </a:lnSpc>
            </a:pPr>
            <a:r>
              <a:rPr lang="en-US" sz="4400" dirty="0" smtClean="0"/>
              <a:t>When applied in the digital space - becomes the exception that swallows the 4</a:t>
            </a:r>
            <a:r>
              <a:rPr lang="en-US" sz="4400" baseline="30000" dirty="0" smtClean="0"/>
              <a:t>th</a:t>
            </a:r>
            <a:r>
              <a:rPr lang="en-US" sz="4400" dirty="0" smtClean="0"/>
              <a:t> Am rule against general searches</a:t>
            </a:r>
            <a:endParaRPr lang="en-US" sz="4400" dirty="0"/>
          </a:p>
        </p:txBody>
      </p:sp>
      <p:sp>
        <p:nvSpPr>
          <p:cNvPr id="6" name="Title 1"/>
          <p:cNvSpPr txBox="1">
            <a:spLocks/>
          </p:cNvSpPr>
          <p:nvPr/>
        </p:nvSpPr>
        <p:spPr>
          <a:xfrm>
            <a:off x="298809" y="381000"/>
            <a:ext cx="8572062" cy="8471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pPr algn="ctr"/>
            <a:r>
              <a:rPr lang="en-US" sz="4800" dirty="0" smtClean="0"/>
              <a:t>Plain View</a:t>
            </a:r>
            <a:endParaRPr lang="en-US" sz="4800" dirty="0"/>
          </a:p>
        </p:txBody>
      </p:sp>
      <p:pic>
        <p:nvPicPr>
          <p:cNvPr id="2" name="Picture 1" descr="Screen Shot 2017-09-14 at 4.55.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914" y="1228194"/>
            <a:ext cx="3166568" cy="2295761"/>
          </a:xfrm>
          <a:prstGeom prst="rect">
            <a:avLst/>
          </a:prstGeom>
        </p:spPr>
      </p:pic>
    </p:spTree>
    <p:extLst>
      <p:ext uri="{BB962C8B-B14F-4D97-AF65-F5344CB8AC3E}">
        <p14:creationId xmlns:p14="http://schemas.microsoft.com/office/powerpoint/2010/main" val="2400517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617" y="169318"/>
            <a:ext cx="8011796" cy="1044388"/>
          </a:xfrm>
        </p:spPr>
        <p:txBody>
          <a:bodyPr/>
          <a:lstStyle/>
          <a:p>
            <a:r>
              <a:rPr lang="en-US" dirty="0" smtClean="0"/>
              <a:t>Arguments for rejecting plain view</a:t>
            </a:r>
            <a:endParaRPr lang="en-US" dirty="0"/>
          </a:p>
        </p:txBody>
      </p:sp>
      <p:sp>
        <p:nvSpPr>
          <p:cNvPr id="3" name="Content Placeholder 2"/>
          <p:cNvSpPr>
            <a:spLocks noGrp="1"/>
          </p:cNvSpPr>
          <p:nvPr>
            <p:ph sz="half" idx="1"/>
          </p:nvPr>
        </p:nvSpPr>
        <p:spPr>
          <a:xfrm>
            <a:off x="362829" y="1425388"/>
            <a:ext cx="8386943" cy="5241204"/>
          </a:xfrm>
        </p:spPr>
        <p:txBody>
          <a:bodyPr>
            <a:normAutofit fontScale="77500" lnSpcReduction="20000"/>
          </a:bodyPr>
          <a:lstStyle/>
          <a:p>
            <a:r>
              <a:rPr lang="en-US" sz="4100" dirty="0"/>
              <a:t>United States v. Tamura, 694 F.2d </a:t>
            </a:r>
            <a:r>
              <a:rPr lang="en-US" sz="4100" dirty="0" smtClean="0"/>
              <a:t>591</a:t>
            </a:r>
            <a:r>
              <a:rPr lang="en-US" sz="4100" dirty="0"/>
              <a:t> </a:t>
            </a:r>
            <a:r>
              <a:rPr lang="en-US" sz="4100" dirty="0" smtClean="0"/>
              <a:t>(</a:t>
            </a:r>
            <a:r>
              <a:rPr lang="en-US" sz="4100" dirty="0"/>
              <a:t>9th Cir. 1982</a:t>
            </a:r>
            <a:r>
              <a:rPr lang="en-US" sz="4100" dirty="0" smtClean="0"/>
              <a:t>)</a:t>
            </a:r>
          </a:p>
          <a:p>
            <a:pPr marL="457200" indent="-457200">
              <a:buFont typeface="+mj-lt"/>
              <a:buAutoNum type="arabicPeriod"/>
            </a:pPr>
            <a:r>
              <a:rPr lang="en-US" sz="3600" dirty="0" smtClean="0"/>
              <a:t>Court </a:t>
            </a:r>
            <a:r>
              <a:rPr lang="en-US" sz="3600" dirty="0"/>
              <a:t>recognized intermingling of items described in a warrant and other material that the government had no probable cause to </a:t>
            </a:r>
            <a:r>
              <a:rPr lang="en-US" sz="3600" dirty="0" smtClean="0"/>
              <a:t>seize </a:t>
            </a:r>
          </a:p>
          <a:p>
            <a:pPr marL="457200" indent="-457200">
              <a:buFont typeface="+mj-lt"/>
              <a:buAutoNum type="arabicPeriod"/>
            </a:pPr>
            <a:r>
              <a:rPr lang="en-US" sz="3600" dirty="0" smtClean="0"/>
              <a:t>“wholesale </a:t>
            </a:r>
            <a:r>
              <a:rPr lang="en-US" sz="3600" dirty="0"/>
              <a:t>seizure for later detailed examination of records not described in a warrant is significantly more intrusive, and has been characterized as ‘</a:t>
            </a:r>
            <a:r>
              <a:rPr lang="en-US" sz="3600" dirty="0">
                <a:solidFill>
                  <a:srgbClr val="FFFF00"/>
                </a:solidFill>
              </a:rPr>
              <a:t>the kind of investigatory dragnet that the fourth amendment was designed to prevent</a:t>
            </a:r>
            <a:r>
              <a:rPr lang="en-US" sz="3600" dirty="0"/>
              <a:t>.’” p. 595-96 (quoting </a:t>
            </a:r>
            <a:r>
              <a:rPr lang="en-US" sz="3600" dirty="0" smtClean="0"/>
              <a:t>US v</a:t>
            </a:r>
            <a:r>
              <a:rPr lang="en-US" sz="3600" dirty="0"/>
              <a:t>. Abrams, 615 F.2d 541, 543 (1st Cir. 1980)) </a:t>
            </a:r>
            <a:endParaRPr lang="en-US" sz="3600"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1957627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617" y="381000"/>
            <a:ext cx="8011796" cy="1044388"/>
          </a:xfrm>
        </p:spPr>
        <p:txBody>
          <a:bodyPr/>
          <a:lstStyle/>
          <a:p>
            <a:r>
              <a:rPr lang="en-US" dirty="0" smtClean="0"/>
              <a:t>Arguments for rejecting plain view</a:t>
            </a:r>
            <a:endParaRPr lang="en-US" dirty="0"/>
          </a:p>
        </p:txBody>
      </p:sp>
      <p:sp>
        <p:nvSpPr>
          <p:cNvPr id="3" name="Content Placeholder 2"/>
          <p:cNvSpPr>
            <a:spLocks noGrp="1"/>
          </p:cNvSpPr>
          <p:nvPr>
            <p:ph sz="half" idx="1"/>
          </p:nvPr>
        </p:nvSpPr>
        <p:spPr>
          <a:xfrm>
            <a:off x="336159" y="1828801"/>
            <a:ext cx="8516036" cy="4595030"/>
          </a:xfrm>
        </p:spPr>
        <p:txBody>
          <a:bodyPr>
            <a:normAutofit/>
          </a:bodyPr>
          <a:lstStyle/>
          <a:p>
            <a:r>
              <a:rPr lang="en-US" sz="2800" dirty="0" smtClean="0"/>
              <a:t>US v</a:t>
            </a:r>
            <a:r>
              <a:rPr lang="en-US" sz="2800" dirty="0"/>
              <a:t>. Comprehensive Drug </a:t>
            </a:r>
            <a:r>
              <a:rPr lang="en-US" sz="2800" dirty="0" smtClean="0"/>
              <a:t/>
            </a:r>
            <a:br>
              <a:rPr lang="en-US" sz="2800" dirty="0" smtClean="0"/>
            </a:br>
            <a:r>
              <a:rPr lang="en-US" sz="2800" dirty="0" smtClean="0"/>
              <a:t>Testing</a:t>
            </a:r>
            <a:r>
              <a:rPr lang="en-US" sz="2800" dirty="0"/>
              <a:t>, Inc (CDT), 621 F.3d </a:t>
            </a:r>
            <a:r>
              <a:rPr lang="en-US" sz="2800" dirty="0" smtClean="0"/>
              <a:t>1162,</a:t>
            </a:r>
            <a:br>
              <a:rPr lang="en-US" sz="2800" dirty="0" smtClean="0"/>
            </a:br>
            <a:r>
              <a:rPr lang="en-US" sz="2800" dirty="0" smtClean="0"/>
              <a:t>1177 </a:t>
            </a:r>
            <a:r>
              <a:rPr lang="en-US" sz="2800" dirty="0"/>
              <a:t>(9th Cir. 2010)(en banc) </a:t>
            </a:r>
            <a:endParaRPr lang="en-US" sz="2800" dirty="0" smtClean="0"/>
          </a:p>
          <a:p>
            <a:pPr marL="514350" indent="-514350">
              <a:buFont typeface="+mj-lt"/>
              <a:buAutoNum type="arabicPeriod"/>
            </a:pPr>
            <a:r>
              <a:rPr lang="en-US" sz="2400" dirty="0"/>
              <a:t>Govt got warrant for drug testing records of 10 baseball players, but seized electronic storage devices and copied a directory containing information about hundreds of players, in addition to the ten mentioned in the warrant, and searched all of the files in the directory, despite conditions in the warrant that precluded them from doing so </a:t>
            </a:r>
            <a:endParaRPr lang="en-US" sz="2400" dirty="0" smtClean="0"/>
          </a:p>
          <a:p>
            <a:pPr marL="457200" indent="-457200">
              <a:buFont typeface="+mj-lt"/>
              <a:buAutoNum type="arabicPeriod"/>
            </a:pPr>
            <a:endParaRPr lang="en-US" dirty="0"/>
          </a:p>
        </p:txBody>
      </p:sp>
      <p:pic>
        <p:nvPicPr>
          <p:cNvPr id="5" name="Picture 4" descr="Screen Shot 2017-10-23 at 1.21.26 PM.png"/>
          <p:cNvPicPr>
            <a:picLocks noChangeAspect="1"/>
          </p:cNvPicPr>
          <p:nvPr/>
        </p:nvPicPr>
        <p:blipFill rotWithShape="1">
          <a:blip r:embed="rId2">
            <a:extLst>
              <a:ext uri="{28A0092B-C50C-407E-A947-70E740481C1C}">
                <a14:useLocalDpi xmlns:a14="http://schemas.microsoft.com/office/drawing/2010/main" val="0"/>
              </a:ext>
            </a:extLst>
          </a:blip>
          <a:srcRect l="2045"/>
          <a:stretch/>
        </p:blipFill>
        <p:spPr>
          <a:xfrm>
            <a:off x="5961326" y="1425388"/>
            <a:ext cx="2890869" cy="1990009"/>
          </a:xfrm>
          <a:prstGeom prst="rect">
            <a:avLst/>
          </a:prstGeom>
        </p:spPr>
      </p:pic>
    </p:spTree>
    <p:extLst>
      <p:ext uri="{BB962C8B-B14F-4D97-AF65-F5344CB8AC3E}">
        <p14:creationId xmlns:p14="http://schemas.microsoft.com/office/powerpoint/2010/main" val="2601837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617" y="381000"/>
            <a:ext cx="8011796" cy="1044388"/>
          </a:xfrm>
        </p:spPr>
        <p:txBody>
          <a:bodyPr/>
          <a:lstStyle/>
          <a:p>
            <a:r>
              <a:rPr lang="en-US" dirty="0" smtClean="0"/>
              <a:t>Arguments for rejecting plain view</a:t>
            </a:r>
            <a:endParaRPr lang="en-US" dirty="0"/>
          </a:p>
        </p:txBody>
      </p:sp>
      <p:sp>
        <p:nvSpPr>
          <p:cNvPr id="3" name="Content Placeholder 2"/>
          <p:cNvSpPr>
            <a:spLocks noGrp="1"/>
          </p:cNvSpPr>
          <p:nvPr>
            <p:ph sz="half" idx="1"/>
          </p:nvPr>
        </p:nvSpPr>
        <p:spPr>
          <a:xfrm>
            <a:off x="410861" y="1425388"/>
            <a:ext cx="8403983" cy="4998443"/>
          </a:xfrm>
        </p:spPr>
        <p:txBody>
          <a:bodyPr>
            <a:normAutofit fontScale="92500" lnSpcReduction="10000"/>
          </a:bodyPr>
          <a:lstStyle/>
          <a:p>
            <a:r>
              <a:rPr lang="en-US" sz="3200" dirty="0" smtClean="0"/>
              <a:t>US v</a:t>
            </a:r>
            <a:r>
              <a:rPr lang="en-US" sz="3200" dirty="0"/>
              <a:t>. </a:t>
            </a:r>
            <a:r>
              <a:rPr lang="en-US" sz="3200" dirty="0" smtClean="0"/>
              <a:t>CDT</a:t>
            </a:r>
          </a:p>
          <a:p>
            <a:pPr marL="457200" indent="-457200">
              <a:buFont typeface="+mj-lt"/>
              <a:buAutoNum type="arabicPeriod" startAt="2"/>
            </a:pPr>
            <a:r>
              <a:rPr lang="en-US" sz="2800" dirty="0"/>
              <a:t>When, as here, the government comes into possession of evidence by circumventing or willfully disregarding limitations in a search warrant, </a:t>
            </a:r>
            <a:r>
              <a:rPr lang="en-US" sz="2800" dirty="0">
                <a:solidFill>
                  <a:srgbClr val="FFFF00"/>
                </a:solidFill>
              </a:rPr>
              <a:t>it must not be allowed to benefit from its own wrongdoing by retaining the wrongfully obtained evidence or any fruits thereof</a:t>
            </a:r>
            <a:r>
              <a:rPr lang="en-US" sz="2800" dirty="0"/>
              <a:t>. </a:t>
            </a:r>
            <a:r>
              <a:rPr lang="en-US" sz="2800" dirty="0" smtClean="0"/>
              <a:t/>
            </a:r>
            <a:br>
              <a:rPr lang="en-US" sz="2800" dirty="0" smtClean="0"/>
            </a:br>
            <a:r>
              <a:rPr lang="en-US" sz="2800" dirty="0" smtClean="0"/>
              <a:t>P. 1174</a:t>
            </a:r>
            <a:r>
              <a:rPr lang="en-US" sz="2800" dirty="0"/>
              <a:t>.</a:t>
            </a:r>
          </a:p>
          <a:p>
            <a:pPr marL="342900" indent="-342900">
              <a:buFont typeface="+mj-lt"/>
              <a:buAutoNum type="arabicPeriod" startAt="2"/>
            </a:pPr>
            <a:r>
              <a:rPr lang="en-US" sz="2800" dirty="0"/>
              <a:t>The process of segregating electronic data that is seizable from that which is not </a:t>
            </a:r>
            <a:r>
              <a:rPr lang="en-US" sz="2800" dirty="0">
                <a:solidFill>
                  <a:srgbClr val="FFFF00"/>
                </a:solidFill>
              </a:rPr>
              <a:t>must not become a vehicle for the government to gain access to data which it has no probable cause to collect</a:t>
            </a:r>
            <a:r>
              <a:rPr lang="en-US" sz="2800" dirty="0"/>
              <a:t>. P</a:t>
            </a:r>
            <a:r>
              <a:rPr lang="en-US" sz="2800" dirty="0" smtClean="0"/>
              <a:t>. 1177</a:t>
            </a:r>
            <a:endParaRPr lang="en-US" sz="2800" dirty="0"/>
          </a:p>
        </p:txBody>
      </p:sp>
    </p:spTree>
    <p:extLst>
      <p:ext uri="{BB962C8B-B14F-4D97-AF65-F5344CB8AC3E}">
        <p14:creationId xmlns:p14="http://schemas.microsoft.com/office/powerpoint/2010/main" val="821057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643" y="580244"/>
            <a:ext cx="6405702" cy="1044388"/>
          </a:xfrm>
        </p:spPr>
        <p:txBody>
          <a:bodyPr/>
          <a:lstStyle/>
          <a:p>
            <a:r>
              <a:rPr lang="en-US" sz="3200" dirty="0" err="1" smtClean="0"/>
              <a:t>Kozinski’s</a:t>
            </a:r>
            <a:r>
              <a:rPr lang="en-US" sz="3200" dirty="0" smtClean="0"/>
              <a:t> guidance for </a:t>
            </a:r>
            <a:br>
              <a:rPr lang="en-US" sz="3200" dirty="0" smtClean="0"/>
            </a:br>
            <a:r>
              <a:rPr lang="en-US" sz="3200" dirty="0" smtClean="0"/>
              <a:t>digital searches in CDT </a:t>
            </a:r>
            <a:r>
              <a:rPr lang="en-US" sz="3200" dirty="0"/>
              <a:t>(1177-79</a:t>
            </a:r>
            <a:r>
              <a:rPr lang="en-US" sz="3200" dirty="0" smtClean="0"/>
              <a:t>)</a:t>
            </a:r>
            <a:endParaRPr lang="en-US" sz="3200" dirty="0"/>
          </a:p>
        </p:txBody>
      </p:sp>
      <p:sp>
        <p:nvSpPr>
          <p:cNvPr id="3" name="Content Placeholder 2"/>
          <p:cNvSpPr>
            <a:spLocks noGrp="1"/>
          </p:cNvSpPr>
          <p:nvPr>
            <p:ph sz="half" idx="1"/>
          </p:nvPr>
        </p:nvSpPr>
        <p:spPr>
          <a:xfrm>
            <a:off x="298808" y="1848719"/>
            <a:ext cx="8572063" cy="4766782"/>
          </a:xfrm>
        </p:spPr>
        <p:txBody>
          <a:bodyPr>
            <a:noAutofit/>
          </a:bodyPr>
          <a:lstStyle/>
          <a:p>
            <a:pPr marL="342900" indent="-342900">
              <a:buFont typeface="+mj-lt"/>
              <a:buAutoNum type="arabicPeriod"/>
            </a:pPr>
            <a:r>
              <a:rPr lang="en-US" sz="2600" dirty="0" err="1" smtClean="0"/>
              <a:t>Govt</a:t>
            </a:r>
            <a:r>
              <a:rPr lang="en-US" sz="2600" dirty="0" smtClean="0"/>
              <a:t> must </a:t>
            </a:r>
            <a:r>
              <a:rPr lang="en-US" sz="2600" dirty="0">
                <a:solidFill>
                  <a:srgbClr val="FF0000"/>
                </a:solidFill>
              </a:rPr>
              <a:t>waive reliance upon the </a:t>
            </a:r>
            <a:r>
              <a:rPr lang="en-US" sz="2600" dirty="0" smtClean="0">
                <a:solidFill>
                  <a:srgbClr val="FF0000"/>
                </a:solidFill>
              </a:rPr>
              <a:t/>
            </a:r>
            <a:br>
              <a:rPr lang="en-US" sz="2600" dirty="0" smtClean="0">
                <a:solidFill>
                  <a:srgbClr val="FF0000"/>
                </a:solidFill>
              </a:rPr>
            </a:br>
            <a:r>
              <a:rPr lang="en-US" sz="2600" dirty="0" smtClean="0">
                <a:solidFill>
                  <a:srgbClr val="FF0000"/>
                </a:solidFill>
              </a:rPr>
              <a:t>plain </a:t>
            </a:r>
            <a:r>
              <a:rPr lang="en-US" sz="2600" dirty="0">
                <a:solidFill>
                  <a:srgbClr val="FF0000"/>
                </a:solidFill>
              </a:rPr>
              <a:t>view doctrine </a:t>
            </a:r>
            <a:endParaRPr lang="en-US" sz="2600" dirty="0"/>
          </a:p>
          <a:p>
            <a:pPr marL="342900" indent="-342900">
              <a:buFont typeface="+mj-lt"/>
              <a:buAutoNum type="arabicPeriod"/>
            </a:pPr>
            <a:r>
              <a:rPr lang="en-US" sz="2600" dirty="0" smtClean="0"/>
              <a:t>Forensic analysis must </a:t>
            </a:r>
            <a:r>
              <a:rPr lang="en-US" sz="2600" dirty="0"/>
              <a:t>be done either by </a:t>
            </a:r>
            <a:r>
              <a:rPr lang="en-US" sz="2600" dirty="0">
                <a:solidFill>
                  <a:srgbClr val="FFFF00"/>
                </a:solidFill>
              </a:rPr>
              <a:t>specialized personnel or an independent third party</a:t>
            </a:r>
            <a:r>
              <a:rPr lang="en-US" sz="2600" dirty="0"/>
              <a:t>. </a:t>
            </a:r>
            <a:endParaRPr lang="en-US" sz="2600" dirty="0" smtClean="0"/>
          </a:p>
          <a:p>
            <a:pPr marL="342900" indent="-342900">
              <a:buFont typeface="+mj-lt"/>
              <a:buAutoNum type="arabicPeriod" startAt="3"/>
            </a:pPr>
            <a:r>
              <a:rPr lang="en-US" sz="2600" dirty="0" smtClean="0"/>
              <a:t>Govt must </a:t>
            </a:r>
            <a:r>
              <a:rPr lang="en-US" sz="2600" dirty="0">
                <a:solidFill>
                  <a:srgbClr val="FFFF00"/>
                </a:solidFill>
              </a:rPr>
              <a:t>disclose the actual risks </a:t>
            </a:r>
            <a:r>
              <a:rPr lang="en-US" sz="2600" dirty="0"/>
              <a:t>of destruction </a:t>
            </a:r>
            <a:r>
              <a:rPr lang="en-US" sz="2600" dirty="0" smtClean="0"/>
              <a:t>&amp; other avenues of access</a:t>
            </a:r>
            <a:endParaRPr lang="en-US" sz="2600" dirty="0"/>
          </a:p>
          <a:p>
            <a:pPr marL="342900" indent="-342900">
              <a:buFont typeface="+mj-lt"/>
              <a:buAutoNum type="arabicPeriod" startAt="3"/>
            </a:pPr>
            <a:r>
              <a:rPr lang="en-US" sz="2600" dirty="0" smtClean="0"/>
              <a:t>search </a:t>
            </a:r>
            <a:r>
              <a:rPr lang="en-US" sz="2600" dirty="0"/>
              <a:t>protocol must be </a:t>
            </a:r>
            <a:r>
              <a:rPr lang="en-US" sz="2600" dirty="0">
                <a:solidFill>
                  <a:srgbClr val="FFFF00"/>
                </a:solidFill>
              </a:rPr>
              <a:t>designed to uncover only </a:t>
            </a:r>
            <a:r>
              <a:rPr lang="en-US" sz="2600" dirty="0" smtClean="0">
                <a:solidFill>
                  <a:srgbClr val="FFFF00"/>
                </a:solidFill>
              </a:rPr>
              <a:t>information </a:t>
            </a:r>
            <a:r>
              <a:rPr lang="en-US" sz="2600" dirty="0">
                <a:solidFill>
                  <a:srgbClr val="FFFF00"/>
                </a:solidFill>
              </a:rPr>
              <a:t>for </a:t>
            </a:r>
            <a:r>
              <a:rPr lang="en-US" sz="2600" dirty="0" smtClean="0">
                <a:solidFill>
                  <a:srgbClr val="FFFF00"/>
                </a:solidFill>
              </a:rPr>
              <a:t>which govt has </a:t>
            </a:r>
            <a:r>
              <a:rPr lang="en-US" sz="2600" dirty="0">
                <a:solidFill>
                  <a:srgbClr val="FFFF00"/>
                </a:solidFill>
              </a:rPr>
              <a:t>probable </a:t>
            </a:r>
            <a:r>
              <a:rPr lang="en-US" sz="2600" dirty="0" smtClean="0">
                <a:solidFill>
                  <a:srgbClr val="FFFF00"/>
                </a:solidFill>
              </a:rPr>
              <a:t>cause</a:t>
            </a:r>
          </a:p>
          <a:p>
            <a:pPr marL="342900" indent="-342900">
              <a:buFont typeface="+mj-lt"/>
              <a:buAutoNum type="arabicPeriod" startAt="3"/>
            </a:pPr>
            <a:r>
              <a:rPr lang="en-US" sz="2600" dirty="0" smtClean="0"/>
              <a:t>Govt </a:t>
            </a:r>
            <a:r>
              <a:rPr lang="en-US" sz="2600" dirty="0" smtClean="0">
                <a:solidFill>
                  <a:srgbClr val="FFFF00"/>
                </a:solidFill>
              </a:rPr>
              <a:t>must </a:t>
            </a:r>
            <a:r>
              <a:rPr lang="en-US" sz="2600" dirty="0">
                <a:solidFill>
                  <a:srgbClr val="FF0000"/>
                </a:solidFill>
              </a:rPr>
              <a:t>destroy</a:t>
            </a:r>
            <a:r>
              <a:rPr lang="en-US" sz="2600" dirty="0"/>
              <a:t> </a:t>
            </a:r>
            <a:r>
              <a:rPr lang="en-US" sz="2600" dirty="0" smtClean="0">
                <a:solidFill>
                  <a:srgbClr val="FFFF00"/>
                </a:solidFill>
              </a:rPr>
              <a:t>or</a:t>
            </a:r>
            <a:r>
              <a:rPr lang="en-US" sz="2600" dirty="0"/>
              <a:t> </a:t>
            </a:r>
            <a:r>
              <a:rPr lang="en-US" sz="2600" dirty="0" smtClean="0">
                <a:solidFill>
                  <a:srgbClr val="FFFF00"/>
                </a:solidFill>
              </a:rPr>
              <a:t>return </a:t>
            </a:r>
            <a:r>
              <a:rPr lang="en-US" sz="2600" dirty="0">
                <a:solidFill>
                  <a:srgbClr val="FFFF00"/>
                </a:solidFill>
              </a:rPr>
              <a:t>non-responsive </a:t>
            </a:r>
            <a:r>
              <a:rPr lang="en-US" sz="2600" dirty="0" smtClean="0">
                <a:solidFill>
                  <a:srgbClr val="FFFF00"/>
                </a:solidFill>
              </a:rPr>
              <a:t>data</a:t>
            </a:r>
            <a:endParaRPr lang="en-US" sz="2600" dirty="0"/>
          </a:p>
        </p:txBody>
      </p:sp>
      <p:pic>
        <p:nvPicPr>
          <p:cNvPr id="4" name="Picture 3" descr="Screen Shot 2017-09-08 at 6.48.22 PM.png"/>
          <p:cNvPicPr>
            <a:picLocks noChangeAspect="1"/>
          </p:cNvPicPr>
          <p:nvPr/>
        </p:nvPicPr>
        <p:blipFill rotWithShape="1">
          <a:blip r:embed="rId2">
            <a:extLst>
              <a:ext uri="{28A0092B-C50C-407E-A947-70E740481C1C}">
                <a14:useLocalDpi xmlns:a14="http://schemas.microsoft.com/office/drawing/2010/main" val="0"/>
              </a:ext>
            </a:extLst>
          </a:blip>
          <a:srcRect l="13986" r="13541" b="17645"/>
          <a:stretch/>
        </p:blipFill>
        <p:spPr>
          <a:xfrm>
            <a:off x="6850597" y="382352"/>
            <a:ext cx="1978167" cy="2177070"/>
          </a:xfrm>
          <a:prstGeom prst="rect">
            <a:avLst/>
          </a:prstGeom>
        </p:spPr>
      </p:pic>
    </p:spTree>
    <p:extLst>
      <p:ext uri="{BB962C8B-B14F-4D97-AF65-F5344CB8AC3E}">
        <p14:creationId xmlns:p14="http://schemas.microsoft.com/office/powerpoint/2010/main" val="601279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2529</TotalTime>
  <Words>1612</Words>
  <Application>Microsoft Macintosh PowerPoint</Application>
  <PresentationFormat>On-screen Show (4:3)</PresentationFormat>
  <Paragraphs>134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Revolution</vt:lpstr>
      <vt:lpstr>Defending Against  the Digital Dragnet</vt:lpstr>
      <vt:lpstr>Reining in Digital Searches</vt:lpstr>
      <vt:lpstr>Digital searches trigger 4th Amend</vt:lpstr>
      <vt:lpstr>DOJ’s 2-step approach:</vt:lpstr>
      <vt:lpstr>PowerPoint Presentation</vt:lpstr>
      <vt:lpstr>Arguments for rejecting plain view</vt:lpstr>
      <vt:lpstr>Arguments for rejecting plain view</vt:lpstr>
      <vt:lpstr>Arguments for rejecting plain view</vt:lpstr>
      <vt:lpstr>Kozinski’s guidance for  digital searches in CDT (1177-79)</vt:lpstr>
      <vt:lpstr>PowerPoint Presentation</vt:lpstr>
      <vt:lpstr>Dangers of plain view:</vt:lpstr>
      <vt:lpstr>What PC for digital info should be:</vt:lpstr>
      <vt:lpstr>Make objections from Griffith:</vt:lpstr>
      <vt:lpstr>Great objections from Griffith:</vt:lpstr>
      <vt:lpstr>Favorite Quote from Griffith:</vt:lpstr>
      <vt:lpstr>Ex ante search protocols:</vt:lpstr>
      <vt:lpstr>Ex ante search protocols:</vt:lpstr>
      <vt:lpstr>Ex ante search protocols:</vt:lpstr>
      <vt:lpstr>Judicial oversight of digital searches:</vt:lpstr>
      <vt:lpstr>Judicial oversight of digital searches:</vt:lpstr>
      <vt:lpstr>Judicial oversight of digital searches:</vt:lpstr>
      <vt:lpstr>But see Richards on ex ante:</vt:lpstr>
      <vt:lpstr>But see Richards on ex ante &amp; plain view:</vt:lpstr>
      <vt:lpstr>Beware the good faith exception:</vt:lpstr>
      <vt:lpstr>Beware the good faith exception:</vt:lpstr>
      <vt:lpstr>Questions?</vt:lpstr>
    </vt:vector>
  </TitlesOfParts>
  <Company>EFF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Lacambra</dc:creator>
  <cp:lastModifiedBy>Stephanie Lacambra</cp:lastModifiedBy>
  <cp:revision>92</cp:revision>
  <dcterms:created xsi:type="dcterms:W3CDTF">2017-08-28T19:05:14Z</dcterms:created>
  <dcterms:modified xsi:type="dcterms:W3CDTF">2017-10-31T23:42:38Z</dcterms:modified>
</cp:coreProperties>
</file>