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5" r:id="rId1"/>
  </p:sldMasterIdLst>
  <p:sldIdLst>
    <p:sldId id="311" r:id="rId2"/>
    <p:sldId id="315" r:id="rId3"/>
    <p:sldId id="312" r:id="rId4"/>
    <p:sldId id="318" r:id="rId5"/>
    <p:sldId id="319" r:id="rId6"/>
    <p:sldId id="310" r:id="rId7"/>
    <p:sldId id="320" r:id="rId8"/>
    <p:sldId id="316" r:id="rId9"/>
    <p:sldId id="317" r:id="rId10"/>
    <p:sldId id="322" r:id="rId11"/>
    <p:sldId id="32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57B0445-4A13-774A-AC1B-1F07734A5AD9}">
          <p14:sldIdLst>
            <p14:sldId id="311"/>
            <p14:sldId id="315"/>
            <p14:sldId id="312"/>
            <p14:sldId id="318"/>
            <p14:sldId id="319"/>
            <p14:sldId id="310"/>
            <p14:sldId id="320"/>
            <p14:sldId id="316"/>
            <p14:sldId id="317"/>
            <p14:sldId id="322"/>
            <p14:sldId id="32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-11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461A-250E-4A29-9E9B-599CA3838FA1}" type="datetime1">
              <a:rPr lang="en-US" smtClean="0"/>
              <a:pPr/>
              <a:t>10/30/17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MoleculeTrac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19" y="224679"/>
            <a:ext cx="5795963" cy="39433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10/30/17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10/30/17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10/30/17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10/30/17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10/30/17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10/30/17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10/30/17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10/30/17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10/30/17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10/30/17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10/30/17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882588"/>
            <a:ext cx="75819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3823242C-D747-4ADD-80D8-99421268E3A8}" type="datetime1">
              <a:rPr lang="en-US" smtClean="0"/>
              <a:pPr/>
              <a:t>10/30/17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5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5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youtu.be/YxvyeaL7NEM" TargetMode="Externa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ff.org/PPHRDAG" TargetMode="External"/><Relationship Id="rId4" Type="http://schemas.openxmlformats.org/officeDocument/2006/relationships/hyperlink" Target="https://eff.org/PPbias" TargetMode="External"/><Relationship Id="rId5" Type="http://schemas.openxmlformats.org/officeDocument/2006/relationships/hyperlink" Target="https://eff.org/PPRAND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hrdag.org/policing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microsoft.com/office/2007/relationships/hdphoto" Target="../media/hdphoto2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nchlab.com/" TargetMode="External"/><Relationship Id="rId4" Type="http://schemas.openxmlformats.org/officeDocument/2006/relationships/hyperlink" Target="https://www.civicscape.com/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predpol.com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eff.org/PPHRDA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hyperlink" Target="https://bi.com/products-and-services/analytics-offender-monitoring-data-statistics-behavior-tracking/" TargetMode="External"/><Relationship Id="rId5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638" y="0"/>
            <a:ext cx="8026400" cy="995323"/>
          </a:xfrm>
        </p:spPr>
        <p:txBody>
          <a:bodyPr>
            <a:normAutofit/>
          </a:bodyPr>
          <a:lstStyle/>
          <a:p>
            <a:r>
              <a:rPr lang="en-US" sz="4800" dirty="0" smtClean="0">
                <a:hlinkClick r:id="rId2"/>
              </a:rPr>
              <a:t>Predictive Policing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6790" y="995323"/>
            <a:ext cx="8562738" cy="58626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it and how does it work?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Predictive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policing is the use of mathematical analytics by law enforcement to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 and respond to potential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criminal activity.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3225" lvl="1" indent="0">
              <a:buNone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3225" lvl="1" indent="0">
              <a:buNone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3225" lvl="1" indent="0">
              <a:buNone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3225" lvl="1" indent="0">
              <a:buNone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3225" lvl="1" indent="0">
              <a:buNone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apply statistical or machine learning algorithms to data from police records on the times, locations, and nature of past crimes,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look for potential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when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where or what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crimes </a:t>
            </a:r>
            <a:r>
              <a:rPr lang="en-US" sz="2400" dirty="0">
                <a:effectLst/>
              </a:rPr>
              <a:t>may </a:t>
            </a:r>
            <a:r>
              <a:rPr lang="en-US" sz="2400" dirty="0" smtClean="0">
                <a:effectLst/>
              </a:rPr>
              <a:t>occur in </a:t>
            </a:r>
            <a:r>
              <a:rPr lang="en-US" sz="2400" dirty="0">
                <a:effectLst/>
              </a:rPr>
              <a:t>the future. </a:t>
            </a:r>
            <a:endParaRPr lang="en-US" sz="2000" dirty="0">
              <a:effectLst/>
            </a:endParaRPr>
          </a:p>
        </p:txBody>
      </p:sp>
      <p:pic>
        <p:nvPicPr>
          <p:cNvPr id="2" name="Picture 1" descr="Screen Shot 2017-06-28 at 4.53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89" y="2474166"/>
            <a:ext cx="4507458" cy="22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0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638" y="0"/>
            <a:ext cx="8026400" cy="99532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Predictive Policing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20679"/>
            <a:ext cx="9144000" cy="5396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I learn more?</a:t>
            </a:r>
          </a:p>
          <a:p>
            <a:pPr lvl="1"/>
            <a:r>
              <a:rPr lang="en-US" sz="3200" dirty="0">
                <a:effectLst/>
              </a:rPr>
              <a:t>Visit Human Rights Data Analysis Group: </a:t>
            </a:r>
            <a:r>
              <a:rPr lang="en-US" sz="3200" u="sng" dirty="0">
                <a:effectLst/>
                <a:hlinkClick r:id="rId2"/>
              </a:rPr>
              <a:t>https://hrdag.org/policing/</a:t>
            </a:r>
            <a:endParaRPr lang="en-US" sz="3200" dirty="0">
              <a:effectLst/>
            </a:endParaRPr>
          </a:p>
          <a:p>
            <a:pPr lvl="1"/>
            <a:r>
              <a:rPr lang="en-US" sz="3200" dirty="0">
                <a:effectLst/>
              </a:rPr>
              <a:t>HRDAG article on bias: </a:t>
            </a:r>
            <a:r>
              <a:rPr lang="en-US" sz="3200" u="sng" dirty="0">
                <a:effectLst/>
                <a:hlinkClick r:id="rId3"/>
              </a:rPr>
              <a:t>https://eff.org/PPHRDAG</a:t>
            </a:r>
            <a:endParaRPr lang="en-US" sz="3200" dirty="0">
              <a:effectLst/>
            </a:endParaRPr>
          </a:p>
          <a:p>
            <a:pPr lvl="1"/>
            <a:r>
              <a:rPr lang="en-US" sz="3200" dirty="0">
                <a:effectLst/>
              </a:rPr>
              <a:t>ACLU article on bias: </a:t>
            </a:r>
            <a:r>
              <a:rPr lang="en-US" sz="3200" u="sng" dirty="0">
                <a:effectLst/>
                <a:hlinkClick r:id="rId4"/>
              </a:rPr>
              <a:t>https://eff.org/PPbias</a:t>
            </a:r>
            <a:endParaRPr lang="en-US" sz="3200" dirty="0">
              <a:effectLst/>
            </a:endParaRPr>
          </a:p>
          <a:p>
            <a:pPr lvl="1"/>
            <a:r>
              <a:rPr lang="en-US" sz="3200" dirty="0">
                <a:effectLst/>
              </a:rPr>
              <a:t>RAND research report advocating for PP: </a:t>
            </a:r>
            <a:r>
              <a:rPr lang="en-US" sz="3200" u="sng" dirty="0">
                <a:effectLst/>
                <a:hlinkClick r:id="rId5"/>
              </a:rPr>
              <a:t>https://eff.org/PPRAND</a:t>
            </a:r>
            <a:r>
              <a:rPr lang="en-US" sz="3200" dirty="0">
                <a:effectLst/>
              </a:rPr>
              <a:t> [contains rubrics for how law enforcement justifies and brands PP]</a:t>
            </a:r>
          </a:p>
          <a:p>
            <a:pPr marL="0" indent="0">
              <a:buNone/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888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808" y="326910"/>
            <a:ext cx="8611183" cy="16539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2067" y="2322842"/>
            <a:ext cx="7408333" cy="34506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198517" y="1980898"/>
            <a:ext cx="6470560" cy="2630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Iowan Old Style Black"/>
              <a:cs typeface="Iowan Old Style Black"/>
            </a:endParaRPr>
          </a:p>
        </p:txBody>
      </p:sp>
      <p:pic>
        <p:nvPicPr>
          <p:cNvPr id="2" name="Picture 1" descr="wonder woma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62" y="3575176"/>
            <a:ext cx="4019038" cy="2637692"/>
          </a:xfrm>
          <a:prstGeom prst="rect">
            <a:avLst/>
          </a:prstGeom>
        </p:spPr>
      </p:pic>
      <p:sp>
        <p:nvSpPr>
          <p:cNvPr id="9" name="Subtitle 4"/>
          <p:cNvSpPr txBox="1">
            <a:spLocks/>
          </p:cNvSpPr>
          <p:nvPr/>
        </p:nvSpPr>
        <p:spPr>
          <a:xfrm>
            <a:off x="236808" y="2289687"/>
            <a:ext cx="6108557" cy="3923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owan Old Style Black"/>
                <a:cs typeface="Iowan Old Style Black"/>
              </a:rPr>
              <a:t>Stephanie Lacambra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owan Old Style Black"/>
                <a:cs typeface="Iowan Old Style Black"/>
              </a:rPr>
              <a:t>Criminal Defense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owan Old Style Black"/>
              <a:cs typeface="Iowan Old Style Black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owan Old Style Black"/>
                <a:cs typeface="Iowan Old Style Black"/>
              </a:rPr>
              <a:t>Staff Attorney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owan Old Style Black"/>
                <a:cs typeface="Iowan Old Style Black"/>
              </a:rPr>
              <a:t>415-436-9333 x130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owan Old Style Black"/>
                <a:cs typeface="Iowan Old Style Black"/>
              </a:rPr>
              <a:t>stephanie@eff.org</a:t>
            </a:r>
          </a:p>
        </p:txBody>
      </p:sp>
      <p:pic>
        <p:nvPicPr>
          <p:cNvPr id="10" name="Picture 9" descr="eff-logo-plain-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46" y="326910"/>
            <a:ext cx="2382339" cy="16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5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638" y="0"/>
            <a:ext cx="8026400" cy="99532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Predictive Policing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20679"/>
            <a:ext cx="9144000" cy="5396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it &amp; how does it work?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Predictive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policing methods generally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categories: </a:t>
            </a:r>
          </a:p>
          <a:p>
            <a:pPr marL="1320800" lvl="2" indent="-514350">
              <a:buFont typeface="+mj-lt"/>
              <a:buAutoNum type="arabicPeriod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 for predicting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crimes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20800" lvl="2" indent="-514350">
              <a:buFont typeface="+mj-lt"/>
              <a:buAutoNum type="arabicPeriod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 for predicting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offenders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20800" lvl="2" indent="-514350">
              <a:buFont typeface="+mj-lt"/>
              <a:buAutoNum type="arabicPeriod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 for predicting potential perpetrators’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identities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20800" lvl="2" indent="-514350">
              <a:buFont typeface="+mj-lt"/>
              <a:buAutoNum type="arabicPeriod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 for predicting victims of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crime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7590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638" y="0"/>
            <a:ext cx="8026400" cy="995323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Predictive Policing Algorithms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061376"/>
            <a:ext cx="9144000" cy="563732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problems with predictive policing?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3225" lvl="1" indent="0">
              <a:buNone/>
            </a:pPr>
            <a:endParaRPr lang="en-US" sz="1200" dirty="0" smtClean="0">
              <a:effectLst/>
            </a:endParaRP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 Bias - It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amplifies racial disparities in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policing by relying on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patterns in police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 keeping,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patterns in actual crime. 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censoring/omission - </a:t>
            </a: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all crimes and suspects are treated equally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Locations and communities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are heavily patrolled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recorded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police are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-represented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police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records. 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leads to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predictions of criminality for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-income communities of color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are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disproportionately targeted, patrolled, and recorded by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police.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 descr="Screen Shot 2017-07-05 at 4.19.4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t="18666" r="40629"/>
          <a:stretch/>
        </p:blipFill>
        <p:spPr>
          <a:xfrm>
            <a:off x="1038982" y="-44186"/>
            <a:ext cx="7157429" cy="6864074"/>
          </a:xfrm>
          <a:prstGeom prst="rect">
            <a:avLst/>
          </a:prstGeom>
        </p:spPr>
      </p:pic>
      <p:pic>
        <p:nvPicPr>
          <p:cNvPr id="5" name="Picture 4" descr="Screen Shot 2017-07-05 at 4.24.58 PM.png"/>
          <p:cNvPicPr>
            <a:picLocks noChangeAspect="1"/>
          </p:cNvPicPr>
          <p:nvPr/>
        </p:nvPicPr>
        <p:blipFill rotWithShape="1">
          <a:blip r:embed="rId3">
            <a:alphaModFix amt="6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65"/>
          <a:stretch/>
        </p:blipFill>
        <p:spPr>
          <a:xfrm>
            <a:off x="2835363" y="1462527"/>
            <a:ext cx="4822316" cy="3614220"/>
          </a:xfrm>
          <a:prstGeom prst="rect">
            <a:avLst/>
          </a:prstGeom>
        </p:spPr>
      </p:pic>
      <p:pic>
        <p:nvPicPr>
          <p:cNvPr id="8" name="Picture 7" descr="Screen Shot 2017-07-05 at 4.24.58 PM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65"/>
          <a:stretch/>
        </p:blipFill>
        <p:spPr>
          <a:xfrm>
            <a:off x="2263792" y="1462527"/>
            <a:ext cx="5576539" cy="417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0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638" y="0"/>
            <a:ext cx="8026400" cy="995323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Predictive Policing Algorithms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20679"/>
            <a:ext cx="9144000" cy="5396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problems with predictive policing?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3225" lvl="1" indent="0">
              <a:buNone/>
            </a:pPr>
            <a:endParaRPr lang="en-US" sz="1200" dirty="0" smtClean="0">
              <a:effectLst/>
            </a:endParaRPr>
          </a:p>
          <a:p>
            <a:pPr lvl="1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creates a technologically obscured tautology.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newly observed crimes are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into the algorithm to repeat the process of reinforcing the biases inherent in police practices. 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perpetuates a vicious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where police are sent to certain locations because the program predicts these locations to have the most crime, and the police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convince themselves that these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locations have the most crime because these were the locations to which they were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Macintosh HD:Users:stephanie:Desktop:Screen Shot 2017-06-28 at 4.53.07 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2699" r="1997" b="1635"/>
          <a:stretch/>
        </p:blipFill>
        <p:spPr bwMode="auto">
          <a:xfrm>
            <a:off x="0" y="2007093"/>
            <a:ext cx="9144000" cy="4610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Macintosh HD:Users:stephanie:Desktop:Screen Shot 2017-06-28 at 4.53.07 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2699" r="55132" b="1635"/>
          <a:stretch/>
        </p:blipFill>
        <p:spPr bwMode="auto">
          <a:xfrm>
            <a:off x="0" y="1"/>
            <a:ext cx="9144000" cy="66172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Macintosh HD:Users:stephanie:Desktop:Screen Shot 2017-06-28 at 4.53.07 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6" t="2699" r="1997" b="1635"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Screen Shot 2017-06-29 at 5.04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98" y="3613752"/>
            <a:ext cx="723900" cy="1041400"/>
          </a:xfrm>
          <a:prstGeom prst="rect">
            <a:avLst/>
          </a:prstGeom>
        </p:spPr>
      </p:pic>
      <p:pic>
        <p:nvPicPr>
          <p:cNvPr id="8" name="Picture 7" descr="Screen Shot 2017-06-29 at 5.04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77" y="965693"/>
            <a:ext cx="723900" cy="1041400"/>
          </a:xfrm>
          <a:prstGeom prst="rect">
            <a:avLst/>
          </a:prstGeom>
        </p:spPr>
      </p:pic>
      <p:pic>
        <p:nvPicPr>
          <p:cNvPr id="9" name="Picture 8" descr="Screen Shot 2017-06-29 at 5.04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06" y="1725809"/>
            <a:ext cx="723900" cy="1041400"/>
          </a:xfrm>
          <a:prstGeom prst="rect">
            <a:avLst/>
          </a:prstGeom>
        </p:spPr>
      </p:pic>
      <p:pic>
        <p:nvPicPr>
          <p:cNvPr id="10" name="Picture 9" descr="Screen Shot 2017-06-29 at 5.04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2959100"/>
            <a:ext cx="546100" cy="939800"/>
          </a:xfrm>
          <a:prstGeom prst="rect">
            <a:avLst/>
          </a:prstGeom>
        </p:spPr>
      </p:pic>
      <p:pic>
        <p:nvPicPr>
          <p:cNvPr id="11" name="Picture 10" descr="Screen Shot 2017-06-29 at 5.04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30" y="3898900"/>
            <a:ext cx="546100" cy="939800"/>
          </a:xfrm>
          <a:prstGeom prst="rect">
            <a:avLst/>
          </a:prstGeom>
        </p:spPr>
      </p:pic>
      <p:pic>
        <p:nvPicPr>
          <p:cNvPr id="12" name="Picture 11" descr="Screen Shot 2017-06-29 at 5.04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56" y="2160479"/>
            <a:ext cx="546100" cy="939800"/>
          </a:xfrm>
          <a:prstGeom prst="rect">
            <a:avLst/>
          </a:prstGeom>
        </p:spPr>
      </p:pic>
      <p:pic>
        <p:nvPicPr>
          <p:cNvPr id="13" name="Picture 12" descr="Screen Shot 2017-06-29 at 5.04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77" y="1220679"/>
            <a:ext cx="546100" cy="939800"/>
          </a:xfrm>
          <a:prstGeom prst="rect">
            <a:avLst/>
          </a:prstGeom>
        </p:spPr>
      </p:pic>
      <p:pic>
        <p:nvPicPr>
          <p:cNvPr id="14" name="Picture 13" descr="Screen Shot 2017-06-29 at 5.04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7" y="1725809"/>
            <a:ext cx="546100" cy="939800"/>
          </a:xfrm>
          <a:prstGeom prst="rect">
            <a:avLst/>
          </a:prstGeom>
        </p:spPr>
      </p:pic>
      <p:pic>
        <p:nvPicPr>
          <p:cNvPr id="15" name="Picture 14" descr="Screen Shot 2017-06-29 at 5.04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38" y="3686650"/>
            <a:ext cx="825500" cy="812800"/>
          </a:xfrm>
          <a:prstGeom prst="rect">
            <a:avLst/>
          </a:prstGeom>
        </p:spPr>
      </p:pic>
      <p:pic>
        <p:nvPicPr>
          <p:cNvPr id="16" name="Picture 15" descr="Screen Shot 2017-06-29 at 5.04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68" y="1852809"/>
            <a:ext cx="825500" cy="812800"/>
          </a:xfrm>
          <a:prstGeom prst="rect">
            <a:avLst/>
          </a:prstGeom>
        </p:spPr>
      </p:pic>
      <p:pic>
        <p:nvPicPr>
          <p:cNvPr id="17" name="Picture 16" descr="Screen Shot 2017-06-29 at 5.04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00" y="1019347"/>
            <a:ext cx="8255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3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638" y="0"/>
            <a:ext cx="8026400" cy="995323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Predictive Policing Algorithms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20679"/>
            <a:ext cx="9144000" cy="5396599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I know if police are using a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predictive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policing program?</a:t>
            </a:r>
          </a:p>
          <a:p>
            <a:pPr marL="403225" lvl="1" indent="0">
              <a:buNone/>
            </a:pP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Specifically request discovery on the use of predictive policing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Popular predictive policing programs to be on the lookout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for:</a:t>
            </a:r>
          </a:p>
          <a:p>
            <a:pPr marL="1263650" lvl="2" indent="-457200">
              <a:buFont typeface="+mj-lt"/>
              <a:buAutoNum type="arabicPeriod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Predpol - </a:t>
            </a:r>
            <a:r>
              <a:rPr lang="en-U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http://www.predpol.com/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263650" lvl="2" indent="-457200">
              <a:buFont typeface="+mj-lt"/>
              <a:buAutoNum type="arabicPeriod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Hunchlab - </a:t>
            </a:r>
            <a:r>
              <a:rPr lang="en-U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https://www.hunchlab.com</a:t>
            </a:r>
            <a:r>
              <a:rPr lang="en-US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/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63650" lvl="2" indent="-457200">
              <a:buFont typeface="+mj-lt"/>
              <a:buAutoNum type="arabicPeriod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Civicscape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https://www.civicscape.com/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692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638" y="-44057"/>
            <a:ext cx="8026400" cy="995323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Predictive Policing Algorithms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51267"/>
            <a:ext cx="9144000" cy="59067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Oakland </a:t>
            </a:r>
            <a:r>
              <a:rPr lang="en-US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by Human </a:t>
            </a:r>
            <a:r>
              <a:rPr lang="en-US" sz="3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Rights</a:t>
            </a:r>
            <a:br>
              <a:rPr lang="en-US" sz="3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en-US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Group: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HRDAG looked at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OPD’s recorded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 crimes and applied a predictive policing algorithm to assess where the algorithm suggested police look for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drug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crimes. 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found that targeted policing would have been dispatched almost exclusively to lower income, minority neighborhoods because the majority of the drug crimes recorded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police were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these neighborhoods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424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638" y="-44057"/>
            <a:ext cx="8026400" cy="995323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Predictive Policing Algorithms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51267"/>
            <a:ext cx="9144000" cy="59067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9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Oakland </a:t>
            </a:r>
            <a:r>
              <a:rPr lang="en-US" sz="39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by Human Rights </a:t>
            </a:r>
            <a:r>
              <a:rPr lang="en-US" sz="39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9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9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en-US" sz="39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Group:</a:t>
            </a: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health data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 users combined with high resolution US Census data, showed that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distribution of drug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users did not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 with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program’s predictions. 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this algorithm actually had been used with the goal of predicting and preventing crime in Oakland,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failed by sending police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into the communities they were already over-policing.</a:t>
            </a:r>
          </a:p>
        </p:txBody>
      </p:sp>
    </p:spTree>
    <p:extLst>
      <p:ext uri="{BB962C8B-B14F-4D97-AF65-F5344CB8AC3E}">
        <p14:creationId xmlns:p14="http://schemas.microsoft.com/office/powerpoint/2010/main" val="310026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638" y="0"/>
            <a:ext cx="8026400" cy="995323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Predictive Policing Algorithms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20679"/>
            <a:ext cx="9144000" cy="5396599"/>
          </a:xfrm>
        </p:spPr>
        <p:txBody>
          <a:bodyPr>
            <a:normAutofit fontScale="92500"/>
          </a:bodyPr>
          <a:lstStyle/>
          <a:p>
            <a:pPr marL="0" lvl="0" indent="0" algn="ctr">
              <a:buNone/>
            </a:pPr>
            <a:r>
              <a:rPr lang="en-US" sz="3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I challenge predictive policing evidence?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Subpoena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contract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the police dept and predictive policing software developers to review limits in programming capabilities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 to compel error rates and false positives.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 filing a motion to compel the program source code to search for flaws that may affect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predictive search results.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suppress evidence resulting from police use of biased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sets. (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cite HDRAG study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6438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638" y="0"/>
            <a:ext cx="8026400" cy="99532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Predictive Policing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20679"/>
            <a:ext cx="9144000" cy="5396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other predictive policing tools?</a:t>
            </a:r>
          </a:p>
          <a:p>
            <a:pPr lvl="0"/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Safety Assessment (PSA) for bail release </a:t>
            </a:r>
          </a:p>
          <a:p>
            <a:pPr lvl="0"/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 Assessment for PSR/sentencing</a:t>
            </a:r>
          </a:p>
          <a:p>
            <a:pPr lvl="0"/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Bi-Analytics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Analyzes travel patterns for probationers/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parolees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buNone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[Click on speaker link to play video]</a:t>
            </a:r>
            <a:endParaRPr lang="en-US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/>
              <a:buChar char="•"/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BI Analytics Suite-19390145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1427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7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bit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1861</TotalTime>
  <Words>514</Words>
  <Application>Microsoft Macintosh PowerPoint</Application>
  <PresentationFormat>On-screen Show (4:3)</PresentationFormat>
  <Paragraphs>67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Orbit</vt:lpstr>
      <vt:lpstr>Predictive Policing</vt:lpstr>
      <vt:lpstr>Predictive Policing</vt:lpstr>
      <vt:lpstr>Predictive Policing Algorithms</vt:lpstr>
      <vt:lpstr>Predictive Policing Algorithms</vt:lpstr>
      <vt:lpstr>Predictive Policing Algorithms</vt:lpstr>
      <vt:lpstr>Predictive Policing Algorithms</vt:lpstr>
      <vt:lpstr>Predictive Policing Algorithms</vt:lpstr>
      <vt:lpstr>Predictive Policing Algorithms</vt:lpstr>
      <vt:lpstr>Predictive Policing</vt:lpstr>
      <vt:lpstr>Predictive Policing</vt:lpstr>
      <vt:lpstr>PowerPoint Presentation</vt:lpstr>
    </vt:vector>
  </TitlesOfParts>
  <Company>EFF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Lacambra</dc:creator>
  <cp:lastModifiedBy>Stephanie Lacambra</cp:lastModifiedBy>
  <cp:revision>88</cp:revision>
  <dcterms:created xsi:type="dcterms:W3CDTF">2017-06-01T00:24:47Z</dcterms:created>
  <dcterms:modified xsi:type="dcterms:W3CDTF">2017-10-30T22:00:12Z</dcterms:modified>
</cp:coreProperties>
</file>