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sldIdLst>
    <p:sldId id="291" r:id="rId2"/>
    <p:sldId id="293" r:id="rId3"/>
    <p:sldId id="294" r:id="rId4"/>
    <p:sldId id="295" r:id="rId5"/>
    <p:sldId id="297" r:id="rId6"/>
    <p:sldId id="298" r:id="rId7"/>
    <p:sldId id="296" r:id="rId8"/>
    <p:sldId id="301" r:id="rId9"/>
    <p:sldId id="302" r:id="rId10"/>
    <p:sldId id="303" r:id="rId11"/>
    <p:sldId id="299" r:id="rId12"/>
    <p:sldId id="300" r:id="rId13"/>
    <p:sldId id="304" r:id="rId14"/>
    <p:sldId id="305" r:id="rId15"/>
    <p:sldId id="307" r:id="rId16"/>
    <p:sldId id="308" r:id="rId17"/>
    <p:sldId id="306" r:id="rId18"/>
    <p:sldId id="30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57B0445-4A13-774A-AC1B-1F07734A5AD9}">
          <p14:sldIdLst>
            <p14:sldId id="291"/>
            <p14:sldId id="293"/>
            <p14:sldId id="294"/>
            <p14:sldId id="295"/>
            <p14:sldId id="297"/>
            <p14:sldId id="298"/>
            <p14:sldId id="296"/>
            <p14:sldId id="301"/>
            <p14:sldId id="302"/>
            <p14:sldId id="303"/>
            <p14:sldId id="299"/>
            <p14:sldId id="300"/>
            <p14:sldId id="304"/>
            <p14:sldId id="305"/>
            <p14:sldId id="307"/>
            <p14:sldId id="308"/>
            <p14:sldId id="306"/>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B32461A-250E-4A29-9E9B-599CA3838FA1}"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823242C-D747-4ADD-80D8-99421268E3A8}"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8C81099-48EC-46A3-9530-F58EB96AF77C}"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697E24-FFB9-4C73-8C6D-E02A7AD33DB8}"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1AD66C-382E-48AD-8F4C-E87C4D4A8B28}"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9F63ED-02B1-490A-8EAD-E0CB136D5388}"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771BB6-685D-4518-8FAD-1882B9671546}" type="datetime1">
              <a:rPr lang="en-US" smtClean="0"/>
              <a:pPr/>
              <a:t>8/28/17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5FFBFE-5C08-4E0E-AF38-FB925F0B4D71}" type="datetime1">
              <a:rPr lang="en-US" smtClean="0"/>
              <a:pPr/>
              <a:t>8/28/17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8/28/17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823242C-D747-4ADD-80D8-99421268E3A8}" type="datetime1">
              <a:rPr lang="en-US" smtClean="0"/>
              <a:pPr/>
              <a:t>8/28/17</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CF40B41D-FD10-4A38-B39B-626510BD49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hf sldNum="0"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eff.org/GMPlaypenFAQ" TargetMode="External"/><Relationship Id="rId4" Type="http://schemas.openxmlformats.org/officeDocument/2006/relationships/hyperlink" Target="https://eff.org/GMDiscloseExploit" TargetMode="External"/><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hyperlink" Target="https://eff.org/GMCIPA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4"/>
            <a:ext cx="9143999" cy="855718"/>
          </a:xfrm>
        </p:spPr>
        <p:txBody>
          <a:bodyPr>
            <a:normAutofit/>
          </a:bodyPr>
          <a:lstStyle/>
          <a:p>
            <a:pPr marL="0" indent="0" algn="ctr">
              <a:buNone/>
            </a:pPr>
            <a:r>
              <a:rPr lang="en-US" sz="4400" dirty="0" smtClean="0">
                <a:effectLst/>
              </a:rPr>
              <a:t>What is it and what does it do?</a:t>
            </a: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2" name="TextBox 1"/>
          <p:cNvSpPr txBox="1"/>
          <p:nvPr/>
        </p:nvSpPr>
        <p:spPr>
          <a:xfrm>
            <a:off x="3896560" y="2238468"/>
            <a:ext cx="5247441" cy="3970318"/>
          </a:xfrm>
          <a:prstGeom prst="rect">
            <a:avLst/>
          </a:prstGeom>
          <a:noFill/>
        </p:spPr>
        <p:txBody>
          <a:bodyPr wrap="square" rtlCol="0">
            <a:spAutoFit/>
          </a:bodyPr>
          <a:lstStyle/>
          <a:p>
            <a:pPr marL="0" lvl="1"/>
            <a:r>
              <a:rPr lang="en-US" sz="3600" b="1" dirty="0">
                <a:effectLst>
                  <a:outerShdw blurRad="38100" dist="38100" dir="2700000" algn="tl">
                    <a:srgbClr val="000000">
                      <a:alpha val="43137"/>
                    </a:srgbClr>
                  </a:outerShdw>
                </a:effectLst>
              </a:rPr>
              <a:t>Malware is an abbreviation for “malicious software” specifically designed to gain access to or damage a computer without the owner’s consent. </a:t>
            </a:r>
          </a:p>
        </p:txBody>
      </p:sp>
      <p:pic>
        <p:nvPicPr>
          <p:cNvPr id="3" name="Picture 2" descr="Screen Shot 2017-06-14 at 5.4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74" y="2496753"/>
            <a:ext cx="3311297" cy="3294403"/>
          </a:xfrm>
          <a:prstGeom prst="rect">
            <a:avLst/>
          </a:prstGeom>
        </p:spPr>
      </p:pic>
    </p:spTree>
    <p:extLst>
      <p:ext uri="{BB962C8B-B14F-4D97-AF65-F5344CB8AC3E}">
        <p14:creationId xmlns:p14="http://schemas.microsoft.com/office/powerpoint/2010/main" val="2748969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How Tor works:</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3200" dirty="0" smtClean="0">
                <a:effectLst/>
              </a:rPr>
              <a:t> </a:t>
            </a:r>
          </a:p>
        </p:txBody>
      </p:sp>
      <p:pic>
        <p:nvPicPr>
          <p:cNvPr id="2" name="Picture 1" descr="Screen Shot 2017-06-14 at 5.5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2" y="995323"/>
            <a:ext cx="9171672" cy="5862677"/>
          </a:xfrm>
          <a:prstGeom prst="rect">
            <a:avLst/>
          </a:prstGeom>
        </p:spPr>
      </p:pic>
    </p:spTree>
    <p:extLst>
      <p:ext uri="{BB962C8B-B14F-4D97-AF65-F5344CB8AC3E}">
        <p14:creationId xmlns:p14="http://schemas.microsoft.com/office/powerpoint/2010/main" val="1143797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2" y="995323"/>
            <a:ext cx="8718822"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The Playpen Case Example</a:t>
            </a:r>
          </a:p>
          <a:p>
            <a:pPr lvl="1"/>
            <a:r>
              <a:rPr lang="en-US" sz="3200" dirty="0" smtClean="0">
                <a:effectLst>
                  <a:outerShdw blurRad="38100" dist="38100" dir="2700000" algn="tl">
                    <a:srgbClr val="000000">
                      <a:alpha val="43137"/>
                    </a:srgbClr>
                  </a:outerShdw>
                </a:effectLst>
              </a:rPr>
              <a:t>The govt malware </a:t>
            </a:r>
            <a:r>
              <a:rPr lang="en-US" sz="3200" dirty="0">
                <a:effectLst>
                  <a:outerShdw blurRad="38100" dist="38100" dir="2700000" algn="tl">
                    <a:srgbClr val="000000">
                      <a:alpha val="43137"/>
                    </a:srgbClr>
                  </a:outerShdw>
                </a:effectLst>
              </a:rPr>
              <a:t>was designed to pierce the anonymity provided by the Tor network by </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exploiting a vulnerability in the Firefox web browser (running as part of the Tor Browser) to place computer code on users’ computers that would transmit private </a:t>
            </a:r>
            <a:r>
              <a:rPr lang="en-US" sz="3200" dirty="0" smtClean="0">
                <a:effectLst>
                  <a:outerShdw blurRad="38100" dist="38100" dir="2700000" algn="tl">
                    <a:srgbClr val="000000">
                      <a:alpha val="43137"/>
                    </a:srgbClr>
                  </a:outerShdw>
                </a:effectLst>
              </a:rPr>
              <a:t>information </a:t>
            </a:r>
            <a:r>
              <a:rPr lang="en-US" sz="3200" dirty="0">
                <a:effectLst>
                  <a:outerShdw blurRad="38100" dist="38100" dir="2700000" algn="tl">
                    <a:srgbClr val="000000">
                      <a:alpha val="43137"/>
                    </a:srgbClr>
                  </a:outerShdw>
                </a:effectLst>
              </a:rPr>
              <a:t>back to a law enforcement server outside of the Tor network. </a:t>
            </a:r>
            <a:endParaRPr lang="en-US" sz="3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96330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The Playpen Case Example</a:t>
            </a:r>
          </a:p>
          <a:p>
            <a:pPr lvl="1"/>
            <a:r>
              <a:rPr lang="en-US" sz="3200" dirty="0" smtClean="0">
                <a:effectLst>
                  <a:outerShdw blurRad="38100" dist="38100" dir="2700000" algn="tl">
                    <a:srgbClr val="000000">
                      <a:alpha val="43137"/>
                    </a:srgbClr>
                  </a:outerShdw>
                </a:effectLst>
              </a:rPr>
              <a:t>In </a:t>
            </a:r>
            <a:r>
              <a:rPr lang="en-US" sz="3200" dirty="0">
                <a:effectLst>
                  <a:outerShdw blurRad="38100" dist="38100" dir="2700000" algn="tl">
                    <a:srgbClr val="000000">
                      <a:alpha val="43137"/>
                    </a:srgbClr>
                  </a:outerShdw>
                </a:effectLst>
              </a:rPr>
              <a:t>the Playpen cases, the FBI indicated that the payload of the software that ran on users’ computers was designed and used to gather identifying information from those computers and transmit it back to the FBI unencrypted and unauthenticated via the </a:t>
            </a:r>
            <a:r>
              <a:rPr lang="en-US" sz="3200" dirty="0" smtClean="0">
                <a:effectLst>
                  <a:outerShdw blurRad="38100" dist="38100" dir="2700000" algn="tl">
                    <a:srgbClr val="000000">
                      <a:alpha val="43137"/>
                    </a:srgbClr>
                  </a:outerShdw>
                </a:effectLst>
              </a:rPr>
              <a:t>Internet.</a:t>
            </a:r>
            <a:endParaRPr lang="en-US" sz="3600" dirty="0">
              <a:effectLst>
                <a:outerShdw blurRad="38100" dist="38100" dir="2700000" algn="tl">
                  <a:srgbClr val="000000">
                    <a:alpha val="43137"/>
                  </a:srgbClr>
                </a:outerShdw>
              </a:effectLst>
            </a:endParaRPr>
          </a:p>
        </p:txBody>
      </p:sp>
      <p:pic>
        <p:nvPicPr>
          <p:cNvPr id="4" name="Picture 3" descr="Macintosh HD:Users:stephanie:Desktop:Screen Shot 2017-05-30 at 4.41.11 PM.png"/>
          <p:cNvPicPr/>
          <p:nvPr/>
        </p:nvPicPr>
        <p:blipFill>
          <a:blip r:embed="rId3"/>
          <a:stretch>
            <a:fillRect/>
          </a:stretch>
        </p:blipFill>
        <p:spPr bwMode="auto">
          <a:xfrm>
            <a:off x="2820162" y="4799792"/>
            <a:ext cx="3831977" cy="2058207"/>
          </a:xfrm>
          <a:prstGeom prst="rect">
            <a:avLst/>
          </a:prstGeom>
        </p:spPr>
      </p:pic>
    </p:spTree>
    <p:extLst>
      <p:ext uri="{BB962C8B-B14F-4D97-AF65-F5344CB8AC3E}">
        <p14:creationId xmlns:p14="http://schemas.microsoft.com/office/powerpoint/2010/main" val="32396330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How do I challenge govt malware?</a:t>
            </a:r>
          </a:p>
          <a:p>
            <a:pPr marL="0" indent="0" algn="ctr">
              <a:buFontTx/>
              <a:buNone/>
            </a:pPr>
            <a:endParaRPr lang="en-US" sz="1200" dirty="0" smtClean="0">
              <a:effectLst>
                <a:outerShdw blurRad="38100" dist="38100" dir="2700000" algn="tl">
                  <a:srgbClr val="000000">
                    <a:alpha val="43137"/>
                  </a:srgbClr>
                </a:outerShdw>
              </a:effectLst>
            </a:endParaRPr>
          </a:p>
          <a:p>
            <a:pPr lvl="1"/>
            <a:r>
              <a:rPr lang="en-US" sz="3200" dirty="0">
                <a:effectLst>
                  <a:outerShdw blurRad="38100" dist="38100" dir="2700000" algn="tl">
                    <a:srgbClr val="000000">
                      <a:alpha val="43137"/>
                    </a:srgbClr>
                  </a:outerShdw>
                </a:effectLst>
              </a:rPr>
              <a:t>Some MTS arguments deployed by defense in the Playpen cases:</a:t>
            </a:r>
          </a:p>
          <a:p>
            <a:pPr lvl="2"/>
            <a:r>
              <a:rPr lang="en-US" sz="3200" dirty="0">
                <a:effectLst>
                  <a:outerShdw blurRad="38100" dist="38100" dir="2700000" algn="tl">
                    <a:srgbClr val="000000">
                      <a:alpha val="43137"/>
                    </a:srgbClr>
                  </a:outerShdw>
                </a:effectLst>
              </a:rPr>
              <a:t>Single warrant violated Rule 41</a:t>
            </a:r>
          </a:p>
          <a:p>
            <a:pPr lvl="2"/>
            <a:r>
              <a:rPr lang="en-US" sz="3200" dirty="0">
                <a:effectLst>
                  <a:outerShdw blurRad="38100" dist="38100" dir="2700000" algn="tl">
                    <a:srgbClr val="000000">
                      <a:alpha val="43137"/>
                    </a:srgbClr>
                  </a:outerShdw>
                </a:effectLst>
              </a:rPr>
              <a:t>Warrant failed particularity requirement of 4</a:t>
            </a:r>
            <a:r>
              <a:rPr lang="en-US" sz="3200" baseline="30000" dirty="0">
                <a:effectLst>
                  <a:outerShdw blurRad="38100" dist="38100" dir="2700000" algn="tl">
                    <a:srgbClr val="000000">
                      <a:alpha val="43137"/>
                    </a:srgbClr>
                  </a:outerShdw>
                </a:effectLst>
              </a:rPr>
              <a:t>th</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Amendment</a:t>
            </a:r>
            <a:endParaRPr lang="en-US" sz="3200" dirty="0">
              <a:effectLst>
                <a:outerShdw blurRad="38100" dist="38100" dir="2700000" algn="tl">
                  <a:srgbClr val="000000">
                    <a:alpha val="43137"/>
                  </a:srgbClr>
                </a:outerShdw>
              </a:effectLst>
            </a:endParaRPr>
          </a:p>
          <a:p>
            <a:pPr lvl="2"/>
            <a:r>
              <a:rPr lang="en-US" sz="3200" dirty="0">
                <a:effectLst>
                  <a:outerShdw blurRad="38100" dist="38100" dir="2700000" algn="tl">
                    <a:srgbClr val="000000">
                      <a:alpha val="43137"/>
                    </a:srgbClr>
                  </a:outerShdw>
                </a:effectLst>
              </a:rPr>
              <a:t>Move to compel the entire malware source code in order to evaluate for program flaws that could exculpate your client</a:t>
            </a:r>
          </a:p>
        </p:txBody>
      </p:sp>
    </p:spTree>
    <p:extLst>
      <p:ext uri="{BB962C8B-B14F-4D97-AF65-F5344CB8AC3E}">
        <p14:creationId xmlns:p14="http://schemas.microsoft.com/office/powerpoint/2010/main" val="264699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trips(downRigh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strips(downRight)">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strips(downRight)">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 Cases</a:t>
            </a:r>
            <a:endParaRPr lang="en-US" sz="4800" dirty="0"/>
          </a:p>
        </p:txBody>
      </p:sp>
      <p:sp>
        <p:nvSpPr>
          <p:cNvPr id="7" name="Content Placeholder 3"/>
          <p:cNvSpPr txBox="1">
            <a:spLocks/>
          </p:cNvSpPr>
          <p:nvPr/>
        </p:nvSpPr>
        <p:spPr>
          <a:xfrm>
            <a:off x="-344447" y="995323"/>
            <a:ext cx="9795220" cy="5862677"/>
          </a:xfrm>
          <a:prstGeom prst="rect">
            <a:avLst/>
          </a:prstGeom>
        </p:spPr>
        <p:txBody>
          <a:bodyPr vert="horz" lIns="91440" tIns="45720" rIns="91440" bIns="45720" rtlCol="0">
            <a:normAutofit fontScale="70000" lnSpcReduction="20000"/>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endParaRPr lang="en-US" sz="1200" dirty="0" smtClean="0">
              <a:effectLst>
                <a:outerShdw blurRad="38100" dist="38100" dir="2700000" algn="tl">
                  <a:srgbClr val="000000">
                    <a:alpha val="43137"/>
                  </a:srgbClr>
                </a:outerShdw>
              </a:effectLst>
            </a:endParaRPr>
          </a:p>
          <a:p>
            <a:pPr marL="403225" lvl="1" indent="0" algn="ctr">
              <a:buNone/>
            </a:pPr>
            <a:r>
              <a:rPr lang="en-US" sz="4200" dirty="0">
                <a:effectLst>
                  <a:outerShdw blurRad="38100" dist="38100" dir="2700000" algn="tl">
                    <a:srgbClr val="000000">
                      <a:alpha val="43137"/>
                    </a:srgbClr>
                  </a:outerShdw>
                </a:effectLst>
              </a:rPr>
              <a:t>H</a:t>
            </a:r>
            <a:r>
              <a:rPr lang="en-US" sz="4200" dirty="0" smtClean="0">
                <a:effectLst>
                  <a:outerShdw blurRad="38100" dist="38100" dir="2700000" algn="tl">
                    <a:srgbClr val="000000">
                      <a:alpha val="43137"/>
                    </a:srgbClr>
                  </a:outerShdw>
                </a:effectLst>
              </a:rPr>
              <a:t>elpful </a:t>
            </a:r>
            <a:r>
              <a:rPr lang="en-US" sz="4200" dirty="0">
                <a:effectLst>
                  <a:outerShdw blurRad="38100" dist="38100" dir="2700000" algn="tl">
                    <a:srgbClr val="000000">
                      <a:alpha val="43137"/>
                    </a:srgbClr>
                  </a:outerShdw>
                </a:effectLst>
              </a:rPr>
              <a:t>cases granting MTS, pre-FRE 41 change</a:t>
            </a:r>
            <a:r>
              <a:rPr lang="en-US" sz="4200" dirty="0" smtClean="0">
                <a:effectLst>
                  <a:outerShdw blurRad="38100" dist="38100" dir="2700000" algn="tl">
                    <a:srgbClr val="000000">
                      <a:alpha val="43137"/>
                    </a:srgbClr>
                  </a:outerShdw>
                </a:effectLst>
              </a:rPr>
              <a:t>:</a:t>
            </a:r>
          </a:p>
          <a:p>
            <a:pPr marL="403225" lvl="1" indent="0">
              <a:buNone/>
            </a:pPr>
            <a:endParaRPr lang="en-US" sz="4200" dirty="0">
              <a:effectLst>
                <a:outerShdw blurRad="38100" dist="38100" dir="2700000" algn="tl">
                  <a:srgbClr val="000000">
                    <a:alpha val="43137"/>
                  </a:srgbClr>
                </a:outerShdw>
              </a:effectLst>
            </a:endParaRPr>
          </a:p>
          <a:p>
            <a:pPr lvl="1"/>
            <a:r>
              <a:rPr lang="en-US" sz="4200" dirty="0">
                <a:effectLst>
                  <a:outerShdw blurRad="38100" dist="38100" dir="2700000" algn="tl">
                    <a:srgbClr val="000000">
                      <a:alpha val="43137"/>
                    </a:srgbClr>
                  </a:outerShdw>
                </a:effectLst>
              </a:rPr>
              <a:t>SD IA: </a:t>
            </a:r>
            <a:r>
              <a:rPr lang="en-US" sz="4200" i="1" u="sng" dirty="0">
                <a:effectLst>
                  <a:outerShdw blurRad="38100" dist="38100" dir="2700000" algn="tl">
                    <a:srgbClr val="000000">
                      <a:alpha val="43137"/>
                    </a:srgbClr>
                  </a:outerShdw>
                </a:effectLst>
              </a:rPr>
              <a:t>US v. Croghan</a:t>
            </a:r>
            <a:r>
              <a:rPr lang="en-US" sz="4200" dirty="0">
                <a:effectLst>
                  <a:outerShdw blurRad="38100" dist="38100" dir="2700000" algn="tl">
                    <a:srgbClr val="000000">
                      <a:alpha val="43137"/>
                    </a:srgbClr>
                  </a:outerShdw>
                </a:effectLst>
              </a:rPr>
              <a:t> (209 F.Sup.3d 1080 (Sept 19, 2016)) </a:t>
            </a:r>
          </a:p>
          <a:p>
            <a:pPr lvl="1"/>
            <a:r>
              <a:rPr lang="en-US" sz="4200" dirty="0">
                <a:effectLst>
                  <a:outerShdw blurRad="38100" dist="38100" dir="2700000" algn="tl">
                    <a:srgbClr val="000000">
                      <a:alpha val="43137"/>
                    </a:srgbClr>
                  </a:outerShdw>
                </a:effectLst>
              </a:rPr>
              <a:t>D. CO: </a:t>
            </a:r>
            <a:r>
              <a:rPr lang="en-US" sz="4200" i="1" u="sng" dirty="0">
                <a:effectLst>
                  <a:outerShdw blurRad="38100" dist="38100" dir="2700000" algn="tl">
                    <a:srgbClr val="000000">
                      <a:alpha val="43137"/>
                    </a:srgbClr>
                  </a:outerShdw>
                </a:effectLst>
              </a:rPr>
              <a:t>US v. Workman</a:t>
            </a:r>
            <a:r>
              <a:rPr lang="en-US" sz="4200" dirty="0">
                <a:effectLst>
                  <a:outerShdw blurRad="38100" dist="38100" dir="2700000" algn="tl">
                    <a:srgbClr val="000000">
                      <a:alpha val="43137"/>
                    </a:srgbClr>
                  </a:outerShdw>
                </a:effectLst>
              </a:rPr>
              <a:t> (209 F.Supp.3d 1256 (Sept 6, 2016))</a:t>
            </a:r>
          </a:p>
          <a:p>
            <a:pPr lvl="1"/>
            <a:r>
              <a:rPr lang="en-US" sz="4200" dirty="0">
                <a:effectLst>
                  <a:outerShdw blurRad="38100" dist="38100" dir="2700000" algn="tl">
                    <a:srgbClr val="000000">
                      <a:alpha val="43137"/>
                    </a:srgbClr>
                  </a:outerShdw>
                </a:effectLst>
              </a:rPr>
              <a:t>ND OK: </a:t>
            </a:r>
            <a:r>
              <a:rPr lang="en-US" sz="4200" i="1" u="sng" dirty="0">
                <a:effectLst>
                  <a:outerShdw blurRad="38100" dist="38100" dir="2700000" algn="tl">
                    <a:srgbClr val="000000">
                      <a:alpha val="43137"/>
                    </a:srgbClr>
                  </a:outerShdw>
                </a:effectLst>
              </a:rPr>
              <a:t>US v. Arterbury</a:t>
            </a:r>
            <a:r>
              <a:rPr lang="en-US" sz="4200" dirty="0">
                <a:effectLst>
                  <a:outerShdw blurRad="38100" dist="38100" dir="2700000" algn="tl">
                    <a:srgbClr val="000000">
                      <a:alpha val="43137"/>
                    </a:srgbClr>
                  </a:outerShdw>
                </a:effectLst>
              </a:rPr>
              <a:t>, (No. 15-cr-182, No. 42 (Apr 25, 2016)) https://eff.org/GMArterbury</a:t>
            </a:r>
          </a:p>
          <a:p>
            <a:pPr lvl="1"/>
            <a:r>
              <a:rPr lang="en-US" sz="4200" dirty="0">
                <a:effectLst>
                  <a:outerShdw blurRad="38100" dist="38100" dir="2700000" algn="tl">
                    <a:srgbClr val="000000">
                      <a:alpha val="43137"/>
                    </a:srgbClr>
                  </a:outerShdw>
                </a:effectLst>
              </a:rPr>
              <a:t>D. Minn: </a:t>
            </a:r>
            <a:r>
              <a:rPr lang="en-US" sz="4200" i="1" u="sng" dirty="0">
                <a:effectLst>
                  <a:outerShdw blurRad="38100" dist="38100" dir="2700000" algn="tl">
                    <a:srgbClr val="000000">
                      <a:alpha val="43137"/>
                    </a:srgbClr>
                  </a:outerShdw>
                </a:effectLst>
              </a:rPr>
              <a:t>US v. Carlson</a:t>
            </a:r>
            <a:r>
              <a:rPr lang="en-US" sz="4200" dirty="0">
                <a:effectLst>
                  <a:outerShdw blurRad="38100" dist="38100" dir="2700000" algn="tl">
                    <a:srgbClr val="000000">
                      <a:alpha val="43137"/>
                    </a:srgbClr>
                  </a:outerShdw>
                </a:effectLst>
              </a:rPr>
              <a:t> (2017 WL 1535995 (Mar 23, 2017))</a:t>
            </a:r>
          </a:p>
          <a:p>
            <a:pPr lvl="1"/>
            <a:r>
              <a:rPr lang="en-US" sz="4200" dirty="0">
                <a:effectLst>
                  <a:outerShdw blurRad="38100" dist="38100" dir="2700000" algn="tl">
                    <a:srgbClr val="000000">
                      <a:alpha val="43137"/>
                    </a:srgbClr>
                  </a:outerShdw>
                </a:effectLst>
              </a:rPr>
              <a:t>D. Mass: </a:t>
            </a:r>
            <a:r>
              <a:rPr lang="en-US" sz="4200" i="1" u="sng" dirty="0">
                <a:effectLst>
                  <a:outerShdw blurRad="38100" dist="38100" dir="2700000" algn="tl">
                    <a:srgbClr val="000000">
                      <a:alpha val="43137"/>
                    </a:srgbClr>
                  </a:outerShdw>
                </a:effectLst>
              </a:rPr>
              <a:t>US v. Levin</a:t>
            </a:r>
            <a:r>
              <a:rPr lang="en-US" sz="4200" dirty="0">
                <a:effectLst>
                  <a:outerShdw blurRad="38100" dist="38100" dir="2700000" algn="tl">
                    <a:srgbClr val="000000">
                      <a:alpha val="43137"/>
                    </a:srgbClr>
                  </a:outerShdw>
                </a:effectLst>
              </a:rPr>
              <a:t> (186 F. Supp.3d 26 (May 5, 2016))</a:t>
            </a:r>
          </a:p>
          <a:p>
            <a:pPr lvl="1"/>
            <a:r>
              <a:rPr lang="en-US" sz="4200" dirty="0">
                <a:effectLst>
                  <a:outerShdw blurRad="38100" dist="38100" dir="2700000" algn="tl">
                    <a:srgbClr val="000000">
                      <a:alpha val="43137"/>
                    </a:srgbClr>
                  </a:outerShdw>
                </a:effectLst>
              </a:rPr>
              <a:t>SD TX: </a:t>
            </a:r>
            <a:r>
              <a:rPr lang="en-US" sz="4200" i="1" u="sng" dirty="0">
                <a:effectLst>
                  <a:outerShdw blurRad="38100" dist="38100" dir="2700000" algn="tl">
                    <a:srgbClr val="000000">
                      <a:alpha val="43137"/>
                    </a:srgbClr>
                  </a:outerShdw>
                </a:effectLst>
              </a:rPr>
              <a:t>In re Warrant to Search a Target Computer at Premises Unknown</a:t>
            </a:r>
            <a:r>
              <a:rPr lang="en-US" sz="4200" dirty="0">
                <a:effectLst>
                  <a:outerShdw blurRad="38100" dist="38100" dir="2700000" algn="tl">
                    <a:srgbClr val="000000">
                      <a:alpha val="43137"/>
                    </a:srgbClr>
                  </a:outerShdw>
                </a:effectLst>
              </a:rPr>
              <a:t> (958 F.Supp.2d 753 (Apr 22, 2013))</a:t>
            </a:r>
          </a:p>
        </p:txBody>
      </p:sp>
    </p:spTree>
    <p:extLst>
      <p:ext uri="{BB962C8B-B14F-4D97-AF65-F5344CB8AC3E}">
        <p14:creationId xmlns:p14="http://schemas.microsoft.com/office/powerpoint/2010/main" val="3588547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 Cases</a:t>
            </a:r>
            <a:endParaRPr lang="en-US" sz="4800" dirty="0"/>
          </a:p>
        </p:txBody>
      </p:sp>
      <p:sp>
        <p:nvSpPr>
          <p:cNvPr id="7" name="Content Placeholder 3"/>
          <p:cNvSpPr txBox="1">
            <a:spLocks/>
          </p:cNvSpPr>
          <p:nvPr/>
        </p:nvSpPr>
        <p:spPr>
          <a:xfrm>
            <a:off x="0" y="995323"/>
            <a:ext cx="8891046"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endParaRPr lang="en-US" sz="1200" dirty="0" smtClean="0">
              <a:effectLst>
                <a:outerShdw blurRad="38100" dist="38100" dir="2700000" algn="tl">
                  <a:srgbClr val="000000">
                    <a:alpha val="43137"/>
                  </a:srgbClr>
                </a:outerShdw>
              </a:effectLst>
            </a:endParaRPr>
          </a:p>
          <a:p>
            <a:pPr marL="403225" lvl="1" indent="0" algn="ctr">
              <a:buNone/>
            </a:pPr>
            <a:r>
              <a:rPr lang="en-US" sz="3600" dirty="0">
                <a:effectLst>
                  <a:outerShdw blurRad="38100" dist="38100" dir="2700000" algn="tl">
                    <a:srgbClr val="000000">
                      <a:alpha val="43137"/>
                    </a:srgbClr>
                  </a:outerShdw>
                </a:effectLst>
              </a:rPr>
              <a:t>C</a:t>
            </a:r>
            <a:r>
              <a:rPr lang="en-US" sz="3600" dirty="0" smtClean="0">
                <a:effectLst>
                  <a:outerShdw blurRad="38100" dist="38100" dir="2700000" algn="tl">
                    <a:srgbClr val="000000">
                      <a:alpha val="43137"/>
                    </a:srgbClr>
                  </a:outerShdw>
                </a:effectLst>
              </a:rPr>
              <a:t>ases </a:t>
            </a:r>
            <a:r>
              <a:rPr lang="en-US" sz="3600" dirty="0">
                <a:effectLst>
                  <a:outerShdw blurRad="38100" dist="38100" dir="2700000" algn="tl">
                    <a:srgbClr val="000000">
                      <a:alpha val="43137"/>
                    </a:srgbClr>
                  </a:outerShdw>
                </a:effectLst>
              </a:rPr>
              <a:t>finding </a:t>
            </a:r>
            <a:r>
              <a:rPr lang="en-US" sz="3600" dirty="0" smtClean="0">
                <a:effectLst>
                  <a:outerShdw blurRad="38100" dist="38100" dir="2700000" algn="tl">
                    <a:srgbClr val="000000">
                      <a:alpha val="43137"/>
                    </a:srgbClr>
                  </a:outerShdw>
                </a:effectLst>
              </a:rPr>
              <a:t>Rule 41 </a:t>
            </a:r>
            <a:r>
              <a:rPr lang="en-US" sz="3600" dirty="0">
                <a:effectLst>
                  <a:outerShdw blurRad="38100" dist="38100" dir="2700000" algn="tl">
                    <a:srgbClr val="000000">
                      <a:alpha val="43137"/>
                    </a:srgbClr>
                  </a:outerShdw>
                </a:effectLst>
              </a:rPr>
              <a:t>violation,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but </a:t>
            </a:r>
            <a:r>
              <a:rPr lang="en-US" sz="3600" dirty="0">
                <a:effectLst>
                  <a:outerShdw blurRad="38100" dist="38100" dir="2700000" algn="tl">
                    <a:srgbClr val="000000">
                      <a:alpha val="43137"/>
                    </a:srgbClr>
                  </a:outerShdw>
                </a:effectLst>
              </a:rPr>
              <a:t>upholding </a:t>
            </a:r>
            <a:r>
              <a:rPr lang="en-US" sz="3600" dirty="0" smtClean="0">
                <a:effectLst>
                  <a:outerShdw blurRad="38100" dist="38100" dir="2700000" algn="tl">
                    <a:srgbClr val="000000">
                      <a:alpha val="43137"/>
                    </a:srgbClr>
                  </a:outerShdw>
                </a:effectLst>
              </a:rPr>
              <a:t>warrant:</a:t>
            </a:r>
          </a:p>
          <a:p>
            <a:pPr marL="403225" lvl="1" indent="0">
              <a:buNone/>
            </a:pPr>
            <a:endParaRPr lang="en-US" sz="3600" dirty="0" smtClean="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ED MI: </a:t>
            </a:r>
            <a:r>
              <a:rPr lang="en-US" sz="3600" i="1" u="sng" dirty="0">
                <a:effectLst>
                  <a:outerShdw blurRad="38100" dist="38100" dir="2700000" algn="tl">
                    <a:srgbClr val="000000">
                      <a:alpha val="43137"/>
                    </a:srgbClr>
                  </a:outerShdw>
                </a:effectLst>
              </a:rPr>
              <a:t>US v. Kahler</a:t>
            </a:r>
            <a:r>
              <a:rPr lang="en-US" sz="3600" dirty="0">
                <a:effectLst>
                  <a:outerShdw blurRad="38100" dist="38100" dir="2700000" algn="tl">
                    <a:srgbClr val="000000">
                      <a:alpha val="43137"/>
                    </a:srgbClr>
                  </a:outerShdw>
                </a:effectLst>
              </a:rPr>
              <a:t> (2017 WL 5886707 (Feb 14, 2017</a:t>
            </a:r>
            <a:r>
              <a:rPr lang="en-US" sz="3600" dirty="0" smtClean="0">
                <a:effectLst>
                  <a:outerShdw blurRad="38100" dist="38100" dir="2700000" algn="tl">
                    <a:srgbClr val="000000">
                      <a:alpha val="43137"/>
                    </a:srgbClr>
                  </a:outerShdw>
                </a:effectLst>
              </a:rPr>
              <a:t>))</a:t>
            </a:r>
            <a:br>
              <a:rPr lang="en-US" sz="3600" dirty="0" smtClean="0">
                <a:effectLst>
                  <a:outerShdw blurRad="38100" dist="38100" dir="2700000" algn="tl">
                    <a:srgbClr val="000000">
                      <a:alpha val="43137"/>
                    </a:srgbClr>
                  </a:outerShdw>
                </a:effectLst>
              </a:rPr>
            </a:br>
            <a:endParaRPr lang="en-US" sz="3600" dirty="0" smtClean="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ED PA: </a:t>
            </a:r>
            <a:r>
              <a:rPr lang="en-US" sz="3600" i="1" u="sng" dirty="0">
                <a:effectLst>
                  <a:outerShdw blurRad="38100" dist="38100" dir="2700000" algn="tl">
                    <a:srgbClr val="000000">
                      <a:alpha val="43137"/>
                    </a:srgbClr>
                  </a:outerShdw>
                </a:effectLst>
              </a:rPr>
              <a:t>US v. Werdene</a:t>
            </a:r>
            <a:r>
              <a:rPr lang="en-US" sz="3600" dirty="0">
                <a:effectLst>
                  <a:outerShdw blurRad="38100" dist="38100" dir="2700000" algn="tl">
                    <a:srgbClr val="000000">
                      <a:alpha val="43137"/>
                    </a:srgbClr>
                  </a:outerShdw>
                </a:effectLst>
              </a:rPr>
              <a:t> (188 F.Supp.3d 431 (May 18, </a:t>
            </a:r>
            <a:r>
              <a:rPr lang="en-US" sz="3600" dirty="0" smtClean="0">
                <a:effectLst>
                  <a:outerShdw blurRad="38100" dist="38100" dir="2700000" algn="tl">
                    <a:srgbClr val="000000">
                      <a:alpha val="43137"/>
                    </a:srgbClr>
                  </a:outerShdw>
                </a:effectLst>
              </a:rPr>
              <a:t>2016))</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601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 Cases</a:t>
            </a:r>
            <a:endParaRPr lang="en-US" sz="4800" dirty="0"/>
          </a:p>
        </p:txBody>
      </p:sp>
      <p:sp>
        <p:nvSpPr>
          <p:cNvPr id="7" name="Content Placeholder 3"/>
          <p:cNvSpPr txBox="1">
            <a:spLocks/>
          </p:cNvSpPr>
          <p:nvPr/>
        </p:nvSpPr>
        <p:spPr>
          <a:xfrm>
            <a:off x="0" y="995323"/>
            <a:ext cx="9144000"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endParaRPr lang="en-US" sz="1200" dirty="0" smtClean="0">
              <a:effectLst>
                <a:outerShdw blurRad="38100" dist="38100" dir="2700000" algn="tl">
                  <a:srgbClr val="000000">
                    <a:alpha val="43137"/>
                  </a:srgbClr>
                </a:outerShdw>
              </a:effectLst>
            </a:endParaRPr>
          </a:p>
          <a:p>
            <a:pPr marL="403225" lvl="1" indent="0" algn="ctr">
              <a:buNone/>
            </a:pPr>
            <a:r>
              <a:rPr lang="en-US" sz="3600" dirty="0">
                <a:effectLst>
                  <a:outerShdw blurRad="38100" dist="38100" dir="2700000" algn="tl">
                    <a:srgbClr val="000000">
                      <a:alpha val="43137"/>
                    </a:srgbClr>
                  </a:outerShdw>
                </a:effectLst>
              </a:rPr>
              <a:t>H</a:t>
            </a:r>
            <a:r>
              <a:rPr lang="en-US" sz="3600" dirty="0" smtClean="0">
                <a:effectLst>
                  <a:outerShdw blurRad="38100" dist="38100" dir="2700000" algn="tl">
                    <a:srgbClr val="000000">
                      <a:alpha val="43137"/>
                    </a:srgbClr>
                  </a:outerShdw>
                </a:effectLst>
              </a:rPr>
              <a:t>armful </a:t>
            </a:r>
            <a:r>
              <a:rPr lang="en-US" sz="3600" dirty="0">
                <a:effectLst>
                  <a:outerShdw blurRad="38100" dist="38100" dir="2700000" algn="tl">
                    <a:srgbClr val="000000">
                      <a:alpha val="43137"/>
                    </a:srgbClr>
                  </a:outerShdw>
                </a:effectLst>
              </a:rPr>
              <a:t>cases denying </a:t>
            </a:r>
            <a:r>
              <a:rPr lang="en-US" sz="3600" dirty="0" smtClean="0">
                <a:effectLst>
                  <a:outerShdw blurRad="38100" dist="38100" dir="2700000" algn="tl">
                    <a:srgbClr val="000000">
                      <a:alpha val="43137"/>
                    </a:srgbClr>
                  </a:outerShdw>
                </a:effectLst>
              </a:rPr>
              <a:t>MTS:</a:t>
            </a:r>
          </a:p>
          <a:p>
            <a:pPr marL="403225" lvl="1" indent="0">
              <a:buNone/>
            </a:pPr>
            <a:endParaRPr lang="en-US" sz="800" dirty="0">
              <a:effectLst>
                <a:outerShdw blurRad="38100" dist="38100" dir="2700000" algn="tl">
                  <a:srgbClr val="000000">
                    <a:alpha val="43137"/>
                  </a:srgbClr>
                </a:outerShdw>
              </a:effectLst>
            </a:endParaRPr>
          </a:p>
          <a:p>
            <a:pPr lvl="1"/>
            <a:r>
              <a:rPr lang="en-US" sz="3600" dirty="0" smtClean="0">
                <a:effectLst>
                  <a:outerShdw blurRad="38100" dist="38100" dir="2700000" algn="tl">
                    <a:srgbClr val="000000">
                      <a:alpha val="43137"/>
                    </a:srgbClr>
                  </a:outerShdw>
                </a:effectLst>
              </a:rPr>
              <a:t>D</a:t>
            </a:r>
            <a:r>
              <a:rPr lang="en-US" sz="3600" dirty="0">
                <a:effectLst>
                  <a:outerShdw blurRad="38100" dist="38100" dir="2700000" algn="tl">
                    <a:srgbClr val="000000">
                      <a:alpha val="43137"/>
                    </a:srgbClr>
                  </a:outerShdw>
                </a:effectLst>
              </a:rPr>
              <a:t>. SC: </a:t>
            </a:r>
            <a:r>
              <a:rPr lang="en-US" sz="3600" i="1" u="sng" dirty="0">
                <a:effectLst>
                  <a:outerShdw blurRad="38100" dist="38100" dir="2700000" algn="tl">
                    <a:srgbClr val="000000">
                      <a:alpha val="43137"/>
                    </a:srgbClr>
                  </a:outerShdw>
                </a:effectLst>
              </a:rPr>
              <a:t>US v. Knowles</a:t>
            </a:r>
            <a:r>
              <a:rPr lang="en-US" sz="3600" dirty="0">
                <a:effectLst>
                  <a:outerShdw blurRad="38100" dist="38100" dir="2700000" algn="tl">
                    <a:srgbClr val="000000">
                      <a:alpha val="43137"/>
                    </a:srgbClr>
                  </a:outerShdw>
                </a:effectLst>
              </a:rPr>
              <a:t> (207 F.Supp.3d 585 (Sept 14, 2016))</a:t>
            </a:r>
          </a:p>
          <a:p>
            <a:pPr lvl="1"/>
            <a:r>
              <a:rPr lang="en-US" sz="3600" dirty="0">
                <a:effectLst>
                  <a:outerShdw blurRad="38100" dist="38100" dir="2700000" algn="tl">
                    <a:srgbClr val="000000">
                      <a:alpha val="43137"/>
                    </a:srgbClr>
                  </a:outerShdw>
                </a:effectLst>
              </a:rPr>
              <a:t>ED VA: </a:t>
            </a:r>
            <a:r>
              <a:rPr lang="en-US" sz="3600" i="1" u="sng" dirty="0">
                <a:effectLst>
                  <a:outerShdw blurRad="38100" dist="38100" dir="2700000" algn="tl">
                    <a:srgbClr val="000000">
                      <a:alpha val="43137"/>
                    </a:srgbClr>
                  </a:outerShdw>
                </a:effectLst>
              </a:rPr>
              <a:t>US v. Matish</a:t>
            </a:r>
            <a:r>
              <a:rPr lang="en-US" sz="3600" dirty="0">
                <a:effectLst>
                  <a:outerShdw blurRad="38100" dist="38100" dir="2700000" algn="tl">
                    <a:srgbClr val="000000">
                      <a:alpha val="43137"/>
                    </a:srgbClr>
                  </a:outerShdw>
                </a:effectLst>
              </a:rPr>
              <a:t> (193 F.Supp.3d 585 (June 23, 2016))</a:t>
            </a:r>
          </a:p>
          <a:p>
            <a:pPr lvl="1"/>
            <a:r>
              <a:rPr lang="en-US" sz="3600" dirty="0">
                <a:effectLst>
                  <a:outerShdw blurRad="38100" dist="38100" dir="2700000" algn="tl">
                    <a:srgbClr val="000000">
                      <a:alpha val="43137"/>
                    </a:srgbClr>
                  </a:outerShdw>
                </a:effectLst>
              </a:rPr>
              <a:t>ED WI: </a:t>
            </a:r>
            <a:r>
              <a:rPr lang="en-US" sz="3600" i="1" u="sng" dirty="0">
                <a:effectLst>
                  <a:outerShdw blurRad="38100" dist="38100" dir="2700000" algn="tl">
                    <a:srgbClr val="000000">
                      <a:alpha val="43137"/>
                    </a:srgbClr>
                  </a:outerShdw>
                </a:effectLst>
              </a:rPr>
              <a:t>US v. Epich</a:t>
            </a:r>
            <a:r>
              <a:rPr lang="en-US" sz="3600" dirty="0">
                <a:effectLst>
                  <a:outerShdw blurRad="38100" dist="38100" dir="2700000" algn="tl">
                    <a:srgbClr val="000000">
                      <a:alpha val="43137"/>
                    </a:srgbClr>
                  </a:outerShdw>
                </a:effectLst>
              </a:rPr>
              <a:t> (2016 WL 953269 (Mar 16, 2016</a:t>
            </a:r>
            <a:r>
              <a:rPr lang="en-US" sz="3600" dirty="0" smtClean="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t>
            </a:r>
            <a:endParaRPr lang="en-US" sz="3600" dirty="0" smtClean="0">
              <a:effectLst>
                <a:outerShdw blurRad="38100" dist="38100" dir="2700000" algn="tl">
                  <a:srgbClr val="000000">
                    <a:alpha val="43137"/>
                  </a:srgbClr>
                </a:outerShdw>
              </a:effectLst>
            </a:endParaRPr>
          </a:p>
          <a:p>
            <a:pPr lvl="1"/>
            <a:r>
              <a:rPr lang="en-US" sz="3600" dirty="0" smtClean="0">
                <a:effectLst>
                  <a:outerShdw blurRad="38100" dist="38100" dir="2700000" algn="tl">
                    <a:srgbClr val="000000">
                      <a:alpha val="43137"/>
                    </a:srgbClr>
                  </a:outerShdw>
                </a:effectLst>
              </a:rPr>
              <a:t>WD </a:t>
            </a:r>
            <a:r>
              <a:rPr lang="en-US" sz="3600" dirty="0">
                <a:effectLst>
                  <a:outerShdw blurRad="38100" dist="38100" dir="2700000" algn="tl">
                    <a:srgbClr val="000000">
                      <a:alpha val="43137"/>
                    </a:srgbClr>
                  </a:outerShdw>
                </a:effectLst>
              </a:rPr>
              <a:t>WA: </a:t>
            </a:r>
            <a:r>
              <a:rPr lang="en-US" sz="3600" i="1" u="sng" dirty="0">
                <a:effectLst>
                  <a:outerShdw blurRad="38100" dist="38100" dir="2700000" algn="tl">
                    <a:srgbClr val="000000">
                      <a:alpha val="43137"/>
                    </a:srgbClr>
                  </a:outerShdw>
                </a:effectLst>
              </a:rPr>
              <a:t>US v. Michaud </a:t>
            </a:r>
            <a:r>
              <a:rPr lang="en-US" sz="3600" dirty="0">
                <a:effectLst>
                  <a:outerShdw blurRad="38100" dist="38100" dir="2700000" algn="tl">
                    <a:srgbClr val="000000">
                      <a:alpha val="43137"/>
                    </a:srgbClr>
                  </a:outerShdw>
                </a:effectLst>
              </a:rPr>
              <a:t>(2016 WL 337263 (Jan 28, 2016</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6019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How do I learn more?</a:t>
            </a:r>
            <a:endParaRPr lang="en-US" sz="800" dirty="0" smtClean="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Review our joint </a:t>
            </a:r>
            <a:r>
              <a:rPr lang="en-US" sz="3600" dirty="0" smtClean="0">
                <a:effectLst>
                  <a:outerShdw blurRad="38100" dist="38100" dir="2700000" algn="tl">
                    <a:srgbClr val="000000">
                      <a:alpha val="43137"/>
                    </a:srgbClr>
                  </a:outerShdw>
                </a:effectLst>
              </a:rPr>
              <a:t>report on how to challenge govt malware: </a:t>
            </a:r>
            <a:br>
              <a:rPr lang="en-US" sz="3600" dirty="0" smtClean="0">
                <a:effectLst>
                  <a:outerShdw blurRad="38100" dist="38100" dir="2700000" algn="tl">
                    <a:srgbClr val="000000">
                      <a:alpha val="43137"/>
                    </a:srgbClr>
                  </a:outerShdw>
                </a:effectLst>
              </a:rPr>
            </a:br>
            <a:r>
              <a:rPr lang="en-US" sz="3600" dirty="0" smtClean="0">
                <a:solidFill>
                  <a:schemeClr val="accent1"/>
                </a:solidFill>
                <a:effectLst>
                  <a:outerShdw blurRad="38100" dist="38100" dir="2700000" algn="tl">
                    <a:srgbClr val="000000">
                      <a:alpha val="43137"/>
                    </a:srgbClr>
                  </a:outerShdw>
                </a:effectLst>
              </a:rPr>
              <a:t>eff.org</a:t>
            </a:r>
            <a:r>
              <a:rPr lang="en-US" sz="3600" dirty="0">
                <a:solidFill>
                  <a:schemeClr val="accent1"/>
                </a:solidFill>
                <a:effectLst>
                  <a:outerShdw blurRad="38100" dist="38100" dir="2700000" algn="tl">
                    <a:srgbClr val="000000">
                      <a:alpha val="43137"/>
                    </a:srgbClr>
                  </a:outerShdw>
                </a:effectLst>
              </a:rPr>
              <a:t>/GMChallenge</a:t>
            </a:r>
          </a:p>
          <a:p>
            <a:pPr lvl="1"/>
            <a:r>
              <a:rPr lang="en-US" sz="3600" dirty="0" smtClean="0">
                <a:effectLst>
                  <a:outerShdw blurRad="38100" dist="38100" dir="2700000" algn="tl">
                    <a:srgbClr val="000000">
                      <a:alpha val="43137"/>
                    </a:srgbClr>
                  </a:outerShdw>
                </a:effectLst>
              </a:rPr>
              <a:t>For </a:t>
            </a:r>
            <a:r>
              <a:rPr lang="en-US" sz="3600" dirty="0">
                <a:effectLst>
                  <a:outerShdw blurRad="38100" dist="38100" dir="2700000" algn="tl">
                    <a:srgbClr val="000000">
                      <a:alpha val="43137"/>
                    </a:srgbClr>
                  </a:outerShdw>
                </a:effectLst>
              </a:rPr>
              <a:t>more on Playpen: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u="sng" dirty="0" smtClean="0">
                <a:effectLst>
                  <a:outerShdw blurRad="38100" dist="38100" dir="2700000" algn="tl">
                    <a:srgbClr val="000000">
                      <a:alpha val="43137"/>
                    </a:srgbClr>
                  </a:outerShdw>
                </a:effectLst>
                <a:hlinkClick r:id="rId3"/>
              </a:rPr>
              <a:t>eff.org</a:t>
            </a:r>
            <a:r>
              <a:rPr lang="en-US" sz="3600" u="sng" dirty="0">
                <a:effectLst>
                  <a:outerShdw blurRad="38100" dist="38100" dir="2700000" algn="tl">
                    <a:srgbClr val="000000">
                      <a:alpha val="43137"/>
                    </a:srgbClr>
                  </a:outerShdw>
                </a:effectLst>
                <a:hlinkClick r:id="rId3"/>
              </a:rPr>
              <a:t>/</a:t>
            </a:r>
            <a:r>
              <a:rPr lang="en-US" sz="3600" u="sng" dirty="0" smtClean="0">
                <a:effectLst>
                  <a:outerShdw blurRad="38100" dist="38100" dir="2700000" algn="tl">
                    <a:srgbClr val="000000">
                      <a:alpha val="43137"/>
                    </a:srgbClr>
                  </a:outerShdw>
                </a:effectLst>
                <a:hlinkClick r:id="rId3"/>
              </a:rPr>
              <a:t>GMPlaypen</a:t>
            </a:r>
            <a:endParaRPr lang="en-US" sz="3600" dirty="0">
              <a:effectLst>
                <a:outerShdw blurRad="38100" dist="38100" dir="2700000" algn="tl">
                  <a:srgbClr val="000000">
                    <a:alpha val="43137"/>
                  </a:srgbClr>
                </a:outerShdw>
              </a:effectLst>
            </a:endParaRPr>
          </a:p>
          <a:p>
            <a:pPr lvl="1"/>
            <a:r>
              <a:rPr lang="en-US" sz="3600" u="sng" dirty="0" smtClean="0">
                <a:effectLst>
                  <a:outerShdw blurRad="38100" dist="38100" dir="2700000" algn="tl">
                    <a:srgbClr val="000000">
                      <a:alpha val="43137"/>
                    </a:srgbClr>
                  </a:outerShdw>
                </a:effectLst>
                <a:hlinkClick r:id="rId3"/>
              </a:rPr>
              <a:t>eff.org</a:t>
            </a:r>
            <a:r>
              <a:rPr lang="en-US" sz="3600" u="sng" dirty="0">
                <a:effectLst>
                  <a:outerShdw blurRad="38100" dist="38100" dir="2700000" algn="tl">
                    <a:srgbClr val="000000">
                      <a:alpha val="43137"/>
                    </a:srgbClr>
                  </a:outerShdw>
                </a:effectLst>
                <a:hlinkClick r:id="rId3"/>
              </a:rPr>
              <a:t>/</a:t>
            </a:r>
            <a:r>
              <a:rPr lang="en-US" sz="3600" u="sng" dirty="0" smtClean="0">
                <a:effectLst>
                  <a:outerShdw blurRad="38100" dist="38100" dir="2700000" algn="tl">
                    <a:srgbClr val="000000">
                      <a:alpha val="43137"/>
                    </a:srgbClr>
                  </a:outerShdw>
                </a:effectLst>
                <a:hlinkClick r:id="rId3"/>
              </a:rPr>
              <a:t>GMPlaypenFAQ</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For </a:t>
            </a:r>
            <a:r>
              <a:rPr lang="en-US" sz="3600" dirty="0">
                <a:effectLst>
                  <a:outerShdw blurRad="38100" dist="38100" dir="2700000" algn="tl">
                    <a:srgbClr val="000000">
                      <a:alpha val="43137"/>
                    </a:srgbClr>
                  </a:outerShdw>
                </a:effectLst>
              </a:rPr>
              <a:t>why courts should disclose the exploit:</a:t>
            </a:r>
            <a:r>
              <a:rPr lang="en-US" sz="3600" u="sng"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hlinkClick r:id="rId4"/>
              </a:rPr>
              <a:t>https://eff.org/</a:t>
            </a:r>
            <a:r>
              <a:rPr lang="en-US" sz="3600" dirty="0" smtClean="0">
                <a:effectLst>
                  <a:outerShdw blurRad="38100" dist="38100" dir="2700000" algn="tl">
                    <a:srgbClr val="000000">
                      <a:alpha val="43137"/>
                    </a:srgbClr>
                  </a:outerShdw>
                </a:effectLst>
                <a:hlinkClick r:id="rId4"/>
              </a:rPr>
              <a:t>GMDiscloseExploit</a:t>
            </a:r>
            <a:endParaRPr lang="en-US" sz="3600" dirty="0" smtClean="0">
              <a:effectLst>
                <a:outerShdw blurRad="38100" dist="38100" dir="2700000" algn="tl">
                  <a:srgbClr val="000000">
                    <a:alpha val="43137"/>
                  </a:srgbClr>
                </a:outerShdw>
              </a:effectLst>
            </a:endParaRPr>
          </a:p>
          <a:p>
            <a:pPr marL="403225" lvl="1" indent="0">
              <a:buNone/>
            </a:pP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85473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808" y="326910"/>
            <a:ext cx="8611183" cy="1653988"/>
          </a:xfrm>
        </p:spPr>
        <p:txBody>
          <a:bodyPr/>
          <a:lstStyle/>
          <a:p>
            <a:endParaRPr lang="en-US" dirty="0"/>
          </a:p>
        </p:txBody>
      </p:sp>
      <p:sp>
        <p:nvSpPr>
          <p:cNvPr id="5" name="Content Placeholder 4"/>
          <p:cNvSpPr>
            <a:spLocks noGrp="1"/>
          </p:cNvSpPr>
          <p:nvPr>
            <p:ph idx="1"/>
          </p:nvPr>
        </p:nvSpPr>
        <p:spPr>
          <a:xfrm>
            <a:off x="872067" y="2322842"/>
            <a:ext cx="7408333" cy="3450696"/>
          </a:xfrm>
        </p:spPr>
        <p:txBody>
          <a:bodyPr/>
          <a:lstStyle/>
          <a:p>
            <a:endParaRPr lang="en-US" dirty="0"/>
          </a:p>
        </p:txBody>
      </p:sp>
      <p:sp>
        <p:nvSpPr>
          <p:cNvPr id="6" name="Title 3"/>
          <p:cNvSpPr txBox="1">
            <a:spLocks/>
          </p:cNvSpPr>
          <p:nvPr/>
        </p:nvSpPr>
        <p:spPr>
          <a:xfrm>
            <a:off x="1198517" y="1980898"/>
            <a:ext cx="6470560" cy="263001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Iowan Old Style Black"/>
              <a:cs typeface="Iowan Old Style Black"/>
            </a:endParaRPr>
          </a:p>
        </p:txBody>
      </p:sp>
      <p:pic>
        <p:nvPicPr>
          <p:cNvPr id="2" name="Picture 1" descr="wonder wom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962" y="3575176"/>
            <a:ext cx="4019038" cy="2637692"/>
          </a:xfrm>
          <a:prstGeom prst="rect">
            <a:avLst/>
          </a:prstGeom>
        </p:spPr>
      </p:pic>
      <p:sp>
        <p:nvSpPr>
          <p:cNvPr id="9" name="Subtitle 4"/>
          <p:cNvSpPr txBox="1">
            <a:spLocks/>
          </p:cNvSpPr>
          <p:nvPr/>
        </p:nvSpPr>
        <p:spPr>
          <a:xfrm>
            <a:off x="236808" y="2289687"/>
            <a:ext cx="6108557" cy="392318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Stephanie Lacambra</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Criminal Defense</a:t>
            </a:r>
            <a:endParaRPr lang="en-US" sz="3600" b="1" dirty="0">
              <a:solidFill>
                <a:srgbClr val="FF0000"/>
              </a:solidFill>
              <a:effectLst>
                <a:outerShdw blurRad="38100" dist="38100" dir="2700000" algn="tl">
                  <a:srgbClr val="000000">
                    <a:alpha val="43137"/>
                  </a:srgbClr>
                </a:outerShdw>
              </a:effectLst>
              <a:latin typeface="Iowan Old Style Black"/>
              <a:cs typeface="Iowan Old Style Black"/>
            </a:endParaRP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Staff Attorney</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415-436-9333 x130</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stephanie@eff.org</a:t>
            </a:r>
          </a:p>
        </p:txBody>
      </p:sp>
      <p:pic>
        <p:nvPicPr>
          <p:cNvPr id="10" name="Picture 9" descr="eff-logo-plain-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46" y="326910"/>
            <a:ext cx="2382339" cy="1652267"/>
          </a:xfrm>
          <a:prstGeom prst="rect">
            <a:avLst/>
          </a:prstGeom>
        </p:spPr>
      </p:pic>
    </p:spTree>
    <p:extLst>
      <p:ext uri="{BB962C8B-B14F-4D97-AF65-F5344CB8AC3E}">
        <p14:creationId xmlns:p14="http://schemas.microsoft.com/office/powerpoint/2010/main" val="3823851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fontScale="92500" lnSpcReduction="10000"/>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How is it delivered?</a:t>
            </a:r>
          </a:p>
          <a:p>
            <a:pPr lvl="1"/>
            <a:r>
              <a:rPr lang="en-US" sz="3500" dirty="0">
                <a:effectLst>
                  <a:outerShdw blurRad="38100" dist="38100" dir="2700000" algn="tl">
                    <a:srgbClr val="000000">
                      <a:alpha val="43137"/>
                    </a:srgbClr>
                  </a:outerShdw>
                </a:effectLst>
              </a:rPr>
              <a:t>S</a:t>
            </a:r>
            <a:r>
              <a:rPr lang="en-US" sz="3500" dirty="0" smtClean="0">
                <a:effectLst>
                  <a:outerShdw blurRad="38100" dist="38100" dir="2700000" algn="tl">
                    <a:srgbClr val="000000">
                      <a:alpha val="43137"/>
                    </a:srgbClr>
                  </a:outerShdw>
                </a:effectLst>
              </a:rPr>
              <a:t>oftware </a:t>
            </a:r>
            <a:r>
              <a:rPr lang="en-US" sz="3500" dirty="0">
                <a:effectLst>
                  <a:outerShdw blurRad="38100" dist="38100" dir="2700000" algn="tl">
                    <a:srgbClr val="000000">
                      <a:alpha val="43137"/>
                    </a:srgbClr>
                  </a:outerShdw>
                </a:effectLst>
              </a:rPr>
              <a:t>is defined as malware based on the intent of the creator rather than on any specific features of the software or </a:t>
            </a:r>
            <a:r>
              <a:rPr lang="en-US" sz="3500" dirty="0" smtClean="0">
                <a:effectLst>
                  <a:outerShdw blurRad="38100" dist="38100" dir="2700000" algn="tl">
                    <a:srgbClr val="000000">
                      <a:alpha val="43137"/>
                    </a:srgbClr>
                  </a:outerShdw>
                </a:effectLst>
              </a:rPr>
              <a:t>code.</a:t>
            </a:r>
          </a:p>
          <a:p>
            <a:pPr lvl="1"/>
            <a:r>
              <a:rPr lang="en-US" sz="3500" dirty="0">
                <a:effectLst>
                  <a:outerShdw blurRad="38100" dist="38100" dir="2700000" algn="tl">
                    <a:srgbClr val="000000">
                      <a:alpha val="43137"/>
                    </a:srgbClr>
                  </a:outerShdw>
                </a:effectLst>
              </a:rPr>
              <a:t>A common vector for malware delivery is “spear phishing” – a highly targeted message,</a:t>
            </a:r>
            <a:r>
              <a:rPr lang="en-US" sz="3500" u="sng" dirty="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which attempts to trick a specific individual</a:t>
            </a:r>
            <a:r>
              <a:rPr lang="en-US" sz="3500" u="sng" dirty="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into revealing sensitive information or installing malware. </a:t>
            </a:r>
            <a:endParaRPr lang="en-US" sz="3500" dirty="0" smtClean="0">
              <a:effectLst>
                <a:outerShdw blurRad="38100" dist="38100" dir="2700000" algn="tl">
                  <a:srgbClr val="000000">
                    <a:alpha val="43137"/>
                  </a:srgbClr>
                </a:outerShdw>
              </a:effectLst>
            </a:endParaRPr>
          </a:p>
          <a:p>
            <a:pPr lvl="1"/>
            <a:r>
              <a:rPr lang="en-US" sz="3500" dirty="0" smtClean="0">
                <a:effectLst>
                  <a:outerShdw blurRad="38100" dist="38100" dir="2700000" algn="tl">
                    <a:srgbClr val="000000">
                      <a:alpha val="43137"/>
                    </a:srgbClr>
                  </a:outerShdw>
                </a:effectLst>
              </a:rPr>
              <a:t>For </a:t>
            </a:r>
            <a:r>
              <a:rPr lang="en-US" sz="3500" dirty="0">
                <a:effectLst>
                  <a:outerShdw blurRad="38100" dist="38100" dir="2700000" algn="tl">
                    <a:srgbClr val="000000">
                      <a:alpha val="43137"/>
                    </a:srgbClr>
                  </a:outerShdw>
                </a:effectLst>
              </a:rPr>
              <a:t>an example, see the AP lawsuit over CIPAV – the government’s “Computer and IP Address Verifier” malware </a:t>
            </a:r>
            <a:r>
              <a:rPr lang="en-US" sz="3500" dirty="0" smtClean="0">
                <a:effectLst>
                  <a:outerShdw blurRad="38100" dist="38100" dir="2700000" algn="tl">
                    <a:srgbClr val="000000">
                      <a:alpha val="43137"/>
                    </a:srgbClr>
                  </a:outerShdw>
                </a:effectLst>
              </a:rPr>
              <a:t>(</a:t>
            </a:r>
            <a:r>
              <a:rPr lang="en-US" sz="3500" dirty="0" smtClean="0">
                <a:effectLst>
                  <a:outerShdw blurRad="38100" dist="38100" dir="2700000" algn="tl">
                    <a:srgbClr val="000000">
                      <a:alpha val="43137"/>
                    </a:srgbClr>
                  </a:outerShdw>
                </a:effectLst>
                <a:hlinkClick r:id="rId3"/>
              </a:rPr>
              <a:t>eff.org</a:t>
            </a:r>
            <a:r>
              <a:rPr lang="en-US" sz="3500" dirty="0">
                <a:effectLst>
                  <a:outerShdw blurRad="38100" dist="38100" dir="2700000" algn="tl">
                    <a:srgbClr val="000000">
                      <a:alpha val="43137"/>
                    </a:srgbClr>
                  </a:outerShdw>
                </a:effectLst>
                <a:hlinkClick r:id="rId3"/>
              </a:rPr>
              <a:t>/GMCIPAV</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34612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trips(downRigh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trips(downRigh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strips(downRigh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What is a “NIT”?</a:t>
            </a:r>
          </a:p>
          <a:p>
            <a:pPr lvl="1"/>
            <a:r>
              <a:rPr lang="en-US" sz="3200" dirty="0">
                <a:effectLst>
                  <a:outerShdw blurRad="38100" dist="38100" dir="2700000" algn="tl">
                    <a:srgbClr val="000000">
                      <a:alpha val="43137"/>
                    </a:srgbClr>
                  </a:outerShdw>
                </a:effectLst>
              </a:rPr>
              <a:t>“NIT” stands for “Network Investigative Technique”, a term used exclusively by the U.S. government to refer to the methods or tools it uses to access computers of individuals that have taken steps to obscure or mask certain identifying </a:t>
            </a:r>
            <a:r>
              <a:rPr lang="en-US" sz="3200" dirty="0" smtClean="0">
                <a:effectLst>
                  <a:outerShdw blurRad="38100" dist="38100" dir="2700000" algn="tl">
                    <a:srgbClr val="000000">
                      <a:alpha val="43137"/>
                    </a:srgbClr>
                  </a:outerShdw>
                </a:effectLst>
              </a:rPr>
              <a:t>info, </a:t>
            </a:r>
            <a:r>
              <a:rPr lang="en-US" sz="3200" dirty="0">
                <a:effectLst>
                  <a:outerShdw blurRad="38100" dist="38100" dir="2700000" algn="tl">
                    <a:srgbClr val="000000">
                      <a:alpha val="43137"/>
                    </a:srgbClr>
                  </a:outerShdw>
                </a:effectLst>
              </a:rPr>
              <a:t>like an IP address. </a:t>
            </a:r>
            <a:endParaRPr lang="en-US" sz="3200" dirty="0" smtClean="0">
              <a:effectLst>
                <a:outerShdw blurRad="38100" dist="38100" dir="2700000" algn="tl">
                  <a:srgbClr val="000000">
                    <a:alpha val="43137"/>
                  </a:srgbClr>
                </a:outerShdw>
              </a:effectLst>
            </a:endParaRPr>
          </a:p>
          <a:p>
            <a:pPr lvl="1"/>
            <a:r>
              <a:rPr lang="en-US" sz="3200" dirty="0" smtClean="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NIT” is a term coined by the FBI. It has no technical meaning. The FBI chose an acronym meant to minimize the appearance of intrusiveness of its </a:t>
            </a:r>
            <a:r>
              <a:rPr lang="en-US" sz="3200" dirty="0" smtClean="0">
                <a:effectLst>
                  <a:outerShdw blurRad="38100" dist="38100" dir="2700000" algn="tl">
                    <a:srgbClr val="000000">
                      <a:alpha val="43137"/>
                    </a:srgbClr>
                  </a:outerShdw>
                </a:effectLst>
              </a:rPr>
              <a:t>tools.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578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trips(downRigh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strips(downRigh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403225" lvl="1" indent="0" algn="ctr">
              <a:buFontTx/>
              <a:buNone/>
            </a:pPr>
            <a:r>
              <a:rPr lang="en-US" sz="4200" dirty="0" smtClean="0">
                <a:effectLst>
                  <a:outerShdw blurRad="38100" dist="38100" dir="2700000" algn="tl">
                    <a:srgbClr val="000000">
                      <a:alpha val="43137"/>
                    </a:srgbClr>
                  </a:outerShdw>
                </a:effectLst>
              </a:rPr>
              <a:t>How does it work?</a:t>
            </a:r>
          </a:p>
          <a:p>
            <a:pPr lvl="1"/>
            <a:r>
              <a:rPr lang="en-US" sz="3000" dirty="0">
                <a:effectLst>
                  <a:outerShdw blurRad="38100" dist="38100" dir="2700000" algn="tl">
                    <a:srgbClr val="000000">
                      <a:alpha val="43137"/>
                    </a:srgbClr>
                  </a:outerShdw>
                </a:effectLst>
              </a:rPr>
              <a:t>M</a:t>
            </a:r>
            <a:r>
              <a:rPr lang="en-US" sz="3000" dirty="0" smtClean="0">
                <a:effectLst>
                  <a:outerShdw blurRad="38100" dist="38100" dir="2700000" algn="tl">
                    <a:srgbClr val="000000">
                      <a:alpha val="43137"/>
                    </a:srgbClr>
                  </a:outerShdw>
                </a:effectLst>
              </a:rPr>
              <a:t>alware </a:t>
            </a:r>
            <a:r>
              <a:rPr lang="en-US" sz="3000" dirty="0">
                <a:effectLst>
                  <a:outerShdw blurRad="38100" dist="38100" dir="2700000" algn="tl">
                    <a:srgbClr val="000000">
                      <a:alpha val="43137"/>
                    </a:srgbClr>
                  </a:outerShdw>
                </a:effectLst>
              </a:rPr>
              <a:t>is usually composed of at least two critical </a:t>
            </a:r>
            <a:r>
              <a:rPr lang="en-US" sz="3000" dirty="0" smtClean="0">
                <a:effectLst>
                  <a:outerShdw blurRad="38100" dist="38100" dir="2700000" algn="tl">
                    <a:srgbClr val="000000">
                      <a:alpha val="43137"/>
                    </a:srgbClr>
                  </a:outerShdw>
                </a:effectLst>
              </a:rPr>
              <a:t>parts: the Exploit and the Payload.</a:t>
            </a:r>
          </a:p>
        </p:txBody>
      </p:sp>
      <p:pic>
        <p:nvPicPr>
          <p:cNvPr id="2" name="Picture 1" descr="Screen Shot 2017-06-14 at 5.4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58" y="2965139"/>
            <a:ext cx="4090313" cy="3597319"/>
          </a:xfrm>
          <a:prstGeom prst="rect">
            <a:avLst/>
          </a:prstGeom>
        </p:spPr>
      </p:pic>
    </p:spTree>
    <p:extLst>
      <p:ext uri="{BB962C8B-B14F-4D97-AF65-F5344CB8AC3E}">
        <p14:creationId xmlns:p14="http://schemas.microsoft.com/office/powerpoint/2010/main" val="2479611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fontScale="92500"/>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How does it work?</a:t>
            </a:r>
          </a:p>
          <a:p>
            <a:r>
              <a:rPr lang="en-US" sz="3600" dirty="0">
                <a:effectLst>
                  <a:outerShdw blurRad="38100" dist="38100" dir="2700000" algn="tl">
                    <a:srgbClr val="000000">
                      <a:alpha val="43137"/>
                    </a:srgbClr>
                  </a:outerShdw>
                </a:effectLst>
              </a:rPr>
              <a:t>Exploit - a piece of software, a chunk of data, or a sequence of commands that takes advantage of a vulnerability in order to cause unintended or unanticipated behavior to occur on computer software, hardware, or some other electronic device. </a:t>
            </a:r>
            <a:endParaRPr lang="en-US" sz="36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Such </a:t>
            </a:r>
            <a:r>
              <a:rPr lang="en-US" sz="3600" dirty="0">
                <a:effectLst>
                  <a:outerShdw blurRad="38100" dist="38100" dir="2700000" algn="tl">
                    <a:srgbClr val="000000">
                      <a:alpha val="43137"/>
                    </a:srgbClr>
                  </a:outerShdw>
                </a:effectLst>
              </a:rPr>
              <a:t>behavior frequently includes things like gaining control of a device, stealing private information, or a denial-of-service attack.</a:t>
            </a:r>
          </a:p>
        </p:txBody>
      </p:sp>
    </p:spTree>
    <p:extLst>
      <p:ext uri="{BB962C8B-B14F-4D97-AF65-F5344CB8AC3E}">
        <p14:creationId xmlns:p14="http://schemas.microsoft.com/office/powerpoint/2010/main" val="15960750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How does it work?</a:t>
            </a:r>
          </a:p>
          <a:p>
            <a:r>
              <a:rPr lang="en-US" sz="3600" dirty="0" smtClean="0">
                <a:effectLst>
                  <a:outerShdw blurRad="38100" dist="38100" dir="2700000" algn="tl">
                    <a:srgbClr val="000000">
                      <a:alpha val="43137"/>
                    </a:srgbClr>
                  </a:outerShdw>
                </a:effectLst>
              </a:rPr>
              <a:t>Payload </a:t>
            </a:r>
            <a:r>
              <a:rPr lang="en-US" sz="3600" dirty="0">
                <a:effectLst>
                  <a:outerShdw blurRad="38100" dist="38100" dir="2700000" algn="tl">
                    <a:srgbClr val="000000">
                      <a:alpha val="43137"/>
                    </a:srgbClr>
                  </a:outerShdw>
                </a:effectLst>
              </a:rPr>
              <a:t>- the part of the malware that performs actions chosen by the author or </a:t>
            </a:r>
            <a:r>
              <a:rPr lang="en-US" sz="3600" dirty="0" smtClean="0">
                <a:effectLst>
                  <a:outerShdw blurRad="38100" dist="38100" dir="2700000" algn="tl">
                    <a:srgbClr val="000000">
                      <a:alpha val="43137"/>
                    </a:srgbClr>
                  </a:outerShdw>
                </a:effectLst>
              </a:rPr>
              <a:t>operator </a:t>
            </a:r>
            <a:r>
              <a:rPr lang="mr-IN" sz="3600" dirty="0" smtClean="0">
                <a:effectLst>
                  <a:outerShdw blurRad="38100" dist="38100" dir="2700000" algn="tl">
                    <a:srgbClr val="000000">
                      <a:alpha val="43137"/>
                    </a:srgbClr>
                  </a:outerShdw>
                </a:effectLst>
              </a:rPr>
              <a:t>–</a:t>
            </a:r>
            <a:r>
              <a:rPr lang="en-US" sz="3600" dirty="0" smtClean="0">
                <a:effectLst>
                  <a:outerShdw blurRad="38100" dist="38100" dir="2700000" algn="tl">
                    <a:srgbClr val="000000">
                      <a:alpha val="43137"/>
                    </a:srgbClr>
                  </a:outerShdw>
                </a:effectLst>
              </a:rPr>
              <a:t> usually to spy on a specific target </a:t>
            </a:r>
            <a:r>
              <a:rPr lang="mr-IN" sz="3600" dirty="0" smtClean="0">
                <a:effectLst>
                  <a:outerShdw blurRad="38100" dist="38100" dir="2700000" algn="tl">
                    <a:srgbClr val="000000">
                      <a:alpha val="43137"/>
                    </a:srgbClr>
                  </a:outerShdw>
                </a:effectLst>
              </a:rPr>
              <a:t>–</a:t>
            </a:r>
            <a:r>
              <a:rPr lang="en-US" sz="3600" dirty="0" smtClean="0">
                <a:effectLst>
                  <a:outerShdw blurRad="38100" dist="38100" dir="2700000" algn="tl">
                    <a:srgbClr val="000000">
                      <a:alpha val="43137"/>
                    </a:srgbClr>
                  </a:outerShdw>
                </a:effectLst>
              </a:rPr>
              <a:t> producing </a:t>
            </a:r>
            <a:r>
              <a:rPr lang="en-US" sz="3600" dirty="0">
                <a:effectLst>
                  <a:outerShdw blurRad="38100" dist="38100" dir="2700000" algn="tl">
                    <a:srgbClr val="000000">
                      <a:alpha val="43137"/>
                    </a:srgbClr>
                  </a:outerShdw>
                </a:effectLst>
              </a:rPr>
              <a:t>effects on or through the affected </a:t>
            </a:r>
            <a:r>
              <a:rPr lang="en-US" sz="3600" dirty="0" smtClean="0">
                <a:effectLst>
                  <a:outerShdw blurRad="38100" dist="38100" dir="2700000" algn="tl">
                    <a:srgbClr val="000000">
                      <a:alpha val="43137"/>
                    </a:srgbClr>
                  </a:outerShdw>
                </a:effectLst>
              </a:rPr>
              <a:t>systems. </a:t>
            </a:r>
            <a:endParaRPr lang="en-US" sz="3600" dirty="0">
              <a:effectLst>
                <a:outerShdw blurRad="38100" dist="38100" dir="2700000" algn="tl">
                  <a:srgbClr val="000000">
                    <a:alpha val="43137"/>
                  </a:srgbClr>
                </a:outerShdw>
              </a:effectLst>
            </a:endParaRPr>
          </a:p>
        </p:txBody>
      </p:sp>
      <p:pic>
        <p:nvPicPr>
          <p:cNvPr id="4" name="Picture 3" descr="Macintosh HD:Users:stephanie:Desktop:Screen Shot 2017-05-30 at 4.17.01 PM.png"/>
          <p:cNvPicPr/>
          <p:nvPr/>
        </p:nvPicPr>
        <p:blipFill rotWithShape="1">
          <a:blip r:embed="rId3"/>
          <a:srcRect t="12000"/>
          <a:stretch/>
        </p:blipFill>
        <p:spPr bwMode="auto">
          <a:xfrm>
            <a:off x="5142253" y="4218652"/>
            <a:ext cx="3413785" cy="2639348"/>
          </a:xfrm>
          <a:prstGeom prst="rect">
            <a:avLst/>
          </a:prstGeom>
        </p:spPr>
      </p:pic>
    </p:spTree>
    <p:extLst>
      <p:ext uri="{BB962C8B-B14F-4D97-AF65-F5344CB8AC3E}">
        <p14:creationId xmlns:p14="http://schemas.microsoft.com/office/powerpoint/2010/main" val="676770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Government Malware</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4400" dirty="0" smtClean="0">
                <a:effectLst>
                  <a:outerShdw blurRad="38100" dist="38100" dir="2700000" algn="tl">
                    <a:srgbClr val="000000">
                      <a:alpha val="43137"/>
                    </a:srgbClr>
                  </a:outerShdw>
                </a:effectLst>
              </a:rPr>
              <a:t>The Playpen Case Example</a:t>
            </a:r>
          </a:p>
          <a:p>
            <a:pPr lvl="1"/>
            <a:r>
              <a:rPr lang="en-US" sz="3200" dirty="0">
                <a:effectLst>
                  <a:outerShdw blurRad="38100" dist="38100" dir="2700000" algn="tl">
                    <a:srgbClr val="000000">
                      <a:alpha val="43137"/>
                    </a:srgbClr>
                  </a:outerShdw>
                </a:effectLst>
              </a:rPr>
              <a:t>FBI used malware that was surreptitiously disseminated through a Tor hidden service. </a:t>
            </a:r>
            <a:endParaRPr lang="en-US" sz="3200" dirty="0" smtClean="0">
              <a:effectLst>
                <a:outerShdw blurRad="38100" dist="38100" dir="2700000" algn="tl">
                  <a:srgbClr val="000000">
                    <a:alpha val="43137"/>
                  </a:srgbClr>
                </a:outerShdw>
              </a:effectLst>
            </a:endParaRPr>
          </a:p>
        </p:txBody>
      </p:sp>
      <p:pic>
        <p:nvPicPr>
          <p:cNvPr id="3" name="Picture 2" descr="Screen Shot 2017-06-14 at 5.54.32 PM.png"/>
          <p:cNvPicPr>
            <a:picLocks noChangeAspect="1"/>
          </p:cNvPicPr>
          <p:nvPr/>
        </p:nvPicPr>
        <p:blipFill rotWithShape="1">
          <a:blip r:embed="rId3">
            <a:extLst>
              <a:ext uri="{28A0092B-C50C-407E-A947-70E740481C1C}">
                <a14:useLocalDpi xmlns:a14="http://schemas.microsoft.com/office/drawing/2010/main" val="0"/>
              </a:ext>
            </a:extLst>
          </a:blip>
          <a:srcRect l="1867"/>
          <a:stretch/>
        </p:blipFill>
        <p:spPr>
          <a:xfrm>
            <a:off x="1" y="2954516"/>
            <a:ext cx="9223935" cy="3603564"/>
          </a:xfrm>
          <a:prstGeom prst="rect">
            <a:avLst/>
          </a:prstGeom>
        </p:spPr>
      </p:pic>
      <p:pic>
        <p:nvPicPr>
          <p:cNvPr id="4" name="Picture 3" descr="Screen Shot 2017-06-14 at 5.54.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279" y="5206975"/>
            <a:ext cx="1524927" cy="943047"/>
          </a:xfrm>
          <a:prstGeom prst="rect">
            <a:avLst/>
          </a:prstGeom>
        </p:spPr>
      </p:pic>
    </p:spTree>
    <p:extLst>
      <p:ext uri="{BB962C8B-B14F-4D97-AF65-F5344CB8AC3E}">
        <p14:creationId xmlns:p14="http://schemas.microsoft.com/office/powerpoint/2010/main" val="2479611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How Tor works:</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3200" dirty="0" smtClean="0">
                <a:effectLst/>
              </a:rPr>
              <a:t> </a:t>
            </a:r>
          </a:p>
        </p:txBody>
      </p:sp>
      <p:pic>
        <p:nvPicPr>
          <p:cNvPr id="2" name="Picture 1" descr="Screen Shot 2017-06-14 at 5.57.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324"/>
            <a:ext cx="9215768" cy="5927004"/>
          </a:xfrm>
          <a:prstGeom prst="rect">
            <a:avLst/>
          </a:prstGeom>
        </p:spPr>
      </p:pic>
    </p:spTree>
    <p:extLst>
      <p:ext uri="{BB962C8B-B14F-4D97-AF65-F5344CB8AC3E}">
        <p14:creationId xmlns:p14="http://schemas.microsoft.com/office/powerpoint/2010/main" val="23093605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How Tor works:</a:t>
            </a:r>
            <a:endParaRPr lang="en-US" sz="4800" dirty="0"/>
          </a:p>
        </p:txBody>
      </p:sp>
      <p:sp>
        <p:nvSpPr>
          <p:cNvPr id="7" name="Content Placeholder 3"/>
          <p:cNvSpPr txBox="1">
            <a:spLocks/>
          </p:cNvSpPr>
          <p:nvPr/>
        </p:nvSpPr>
        <p:spPr>
          <a:xfrm>
            <a:off x="1" y="995323"/>
            <a:ext cx="9143999" cy="5862677"/>
          </a:xfrm>
          <a:prstGeom prst="rect">
            <a:avLst/>
          </a:prstGeom>
        </p:spPr>
        <p:txBody>
          <a:bodyPr vert="horz" lIns="91440" tIns="45720" rIns="91440" bIns="45720" rtlCol="0">
            <a:normAutofit/>
          </a:bodyPr>
          <a:lstStyle>
            <a:lvl1pPr marL="403225" indent="-403225" algn="l" defTabSz="914400" rtl="0" eaLnBrk="1" latinLnBrk="0" hangingPunct="1">
              <a:spcBef>
                <a:spcPts val="2000"/>
              </a:spcBef>
              <a:buFontTx/>
              <a:buBlip>
                <a:blip r:embed="rId2"/>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2"/>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2"/>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2"/>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lgn="l" defTabSz="914400" rtl="0" eaLnBrk="1" latinLnBrk="0" hangingPunct="1">
              <a:spcBef>
                <a:spcPct val="20000"/>
              </a:spcBef>
              <a:buFontTx/>
              <a:buBlip>
                <a:blip r:embed="rId2"/>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lgn="l" defTabSz="914400" rtl="0" eaLnBrk="1" latinLnBrk="0" hangingPunct="1">
              <a:spcBef>
                <a:spcPct val="20000"/>
              </a:spcBef>
              <a:buFontTx/>
              <a:buBlip>
                <a:blip r:embed="rId2"/>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marL="0" indent="0" algn="ctr">
              <a:buFontTx/>
              <a:buNone/>
            </a:pPr>
            <a:r>
              <a:rPr lang="en-US" sz="3200" dirty="0" smtClean="0">
                <a:effectLst/>
              </a:rPr>
              <a:t> </a:t>
            </a:r>
          </a:p>
        </p:txBody>
      </p:sp>
      <p:pic>
        <p:nvPicPr>
          <p:cNvPr id="2" name="Picture 1" descr="Screen Shot 2017-06-14 at 5.5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5323"/>
            <a:ext cx="9153689" cy="5862677"/>
          </a:xfrm>
          <a:prstGeom prst="rect">
            <a:avLst/>
          </a:prstGeom>
        </p:spPr>
      </p:pic>
    </p:spTree>
    <p:extLst>
      <p:ext uri="{BB962C8B-B14F-4D97-AF65-F5344CB8AC3E}">
        <p14:creationId xmlns:p14="http://schemas.microsoft.com/office/powerpoint/2010/main" val="11437975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907</TotalTime>
  <Words>812</Words>
  <Application>Microsoft Macintosh PowerPoint</Application>
  <PresentationFormat>On-screen Show (4:3)</PresentationFormat>
  <Paragraphs>78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Lacambra</dc:creator>
  <cp:lastModifiedBy>Stephanie Lacambra</cp:lastModifiedBy>
  <cp:revision>46</cp:revision>
  <dcterms:created xsi:type="dcterms:W3CDTF">2017-06-01T00:24:47Z</dcterms:created>
  <dcterms:modified xsi:type="dcterms:W3CDTF">2017-08-28T21:50:32Z</dcterms:modified>
</cp:coreProperties>
</file>