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sldIdLst>
    <p:sldId id="281" r:id="rId2"/>
    <p:sldId id="282" r:id="rId3"/>
    <p:sldId id="283" r:id="rId4"/>
    <p:sldId id="284" r:id="rId5"/>
    <p:sldId id="290" r:id="rId6"/>
    <p:sldId id="285" r:id="rId7"/>
    <p:sldId id="286" r:id="rId8"/>
    <p:sldId id="289" r:id="rId9"/>
    <p:sldId id="287" r:id="rId10"/>
    <p:sldId id="288" r:id="rId11"/>
    <p:sldId id="30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57B0445-4A13-774A-AC1B-1F07734A5AD9}">
          <p14:sldIdLst>
            <p14:sldId id="281"/>
            <p14:sldId id="282"/>
            <p14:sldId id="283"/>
            <p14:sldId id="284"/>
            <p14:sldId id="290"/>
            <p14:sldId id="285"/>
            <p14:sldId id="286"/>
            <p14:sldId id="289"/>
            <p14:sldId id="287"/>
            <p14:sldId id="288"/>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B32461A-250E-4A29-9E9B-599CA3838FA1}"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dirty="0"/>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823242C-D747-4ADD-80D8-99421268E3A8}"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8C81099-48EC-46A3-9530-F58EB96AF77C}"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697E24-FFB9-4C73-8C6D-E02A7AD33DB8}"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1AD66C-382E-48AD-8F4C-E87C4D4A8B28}"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8/28/17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9F63ED-02B1-490A-8EAD-E0CB136D5388}"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771BB6-685D-4518-8FAD-1882B9671546}" type="datetime1">
              <a:rPr lang="en-US" smtClean="0"/>
              <a:pPr/>
              <a:t>8/28/17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5FFBFE-5C08-4E0E-AF38-FB925F0B4D71}" type="datetime1">
              <a:rPr lang="en-US" smtClean="0"/>
              <a:pPr/>
              <a:t>8/28/17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8/28/17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8/28/17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823242C-D747-4ADD-80D8-99421268E3A8}" type="datetime1">
              <a:rPr lang="en-US" smtClean="0"/>
              <a:pPr/>
              <a:t>8/28/17</a:t>
            </a:fld>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CF40B41D-FD10-4A38-B39B-626510BD49B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hf sldNum="0"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eff.org/FR2017" TargetMode="External"/><Relationship Id="rId4" Type="http://schemas.openxmlformats.org/officeDocument/2006/relationships/hyperlink" Target="https://www.perpetuallineup.org/" TargetMode="External"/><Relationship Id="rId5" Type="http://schemas.openxmlformats.org/officeDocument/2006/relationships/hyperlink" Target="https://eff.org/FRLEAtraining" TargetMode="External"/><Relationship Id="rId6" Type="http://schemas.openxmlformats.org/officeDocument/2006/relationships/hyperlink" Target="https://eff.org/FRflaws" TargetMode="External"/><Relationship Id="rId7" Type="http://schemas.openxmlformats.org/officeDocument/2006/relationships/hyperlink" Target="https://eff.org/FRPIA" TargetMode="External"/><Relationship Id="rId1" Type="http://schemas.openxmlformats.org/officeDocument/2006/relationships/slideLayout" Target="../slideLayouts/slideLayout8.xml"/><Relationship Id="rId2" Type="http://schemas.openxmlformats.org/officeDocument/2006/relationships/hyperlink" Target="https://eff.org/FRGAO201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38" y="0"/>
            <a:ext cx="8026400" cy="995323"/>
          </a:xfrm>
        </p:spPr>
        <p:txBody>
          <a:bodyPr/>
          <a:lstStyle/>
          <a:p>
            <a:r>
              <a:rPr lang="en-US" sz="4800" dirty="0" smtClean="0"/>
              <a:t>Facial Recognition</a:t>
            </a:r>
            <a:endParaRPr lang="en-US" sz="4800" dirty="0"/>
          </a:p>
        </p:txBody>
      </p:sp>
      <p:sp>
        <p:nvSpPr>
          <p:cNvPr id="4" name="Content Placeholder 3"/>
          <p:cNvSpPr>
            <a:spLocks noGrp="1"/>
          </p:cNvSpPr>
          <p:nvPr>
            <p:ph idx="1"/>
          </p:nvPr>
        </p:nvSpPr>
        <p:spPr>
          <a:xfrm>
            <a:off x="236809" y="995323"/>
            <a:ext cx="8589654" cy="5862677"/>
          </a:xfrm>
        </p:spPr>
        <p:txBody>
          <a:bodyPr>
            <a:normAutofit/>
          </a:bodyPr>
          <a:lstStyle/>
          <a:p>
            <a:pPr marL="0" indent="0" algn="ctr">
              <a:buNone/>
            </a:pPr>
            <a:r>
              <a:rPr lang="en-US" sz="3200" u="sng" dirty="0" smtClean="0">
                <a:effectLst>
                  <a:outerShdw blurRad="38100" dist="38100" dir="2700000" algn="tl">
                    <a:srgbClr val="000000">
                      <a:alpha val="43137"/>
                    </a:srgbClr>
                  </a:outerShdw>
                </a:effectLst>
              </a:rPr>
              <a:t>What is it and how does it work?</a:t>
            </a:r>
          </a:p>
          <a:p>
            <a:pPr marL="0" indent="0">
              <a:buNone/>
            </a:pPr>
            <a:r>
              <a:rPr lang="en-US" sz="3200" dirty="0" smtClean="0">
                <a:effectLst>
                  <a:outerShdw blurRad="38100" dist="38100" dir="2700000" algn="tl">
                    <a:srgbClr val="000000">
                      <a:alpha val="43137"/>
                    </a:srgbClr>
                  </a:outerShdw>
                </a:effectLst>
              </a:rPr>
              <a:t>1. LEAs collect photo </a:t>
            </a:r>
            <a:r>
              <a:rPr lang="en-US" sz="3200" dirty="0">
                <a:effectLst>
                  <a:outerShdw blurRad="38100" dist="38100" dir="2700000" algn="tl">
                    <a:srgbClr val="000000">
                      <a:alpha val="43137"/>
                    </a:srgbClr>
                  </a:outerShdw>
                </a:effectLst>
              </a:rPr>
              <a:t>mugshots of arrestees and </a:t>
            </a:r>
            <a:r>
              <a:rPr lang="en-US" sz="3200" dirty="0" smtClean="0">
                <a:effectLst>
                  <a:outerShdw blurRad="38100" dist="38100" dir="2700000" algn="tl">
                    <a:srgbClr val="000000">
                      <a:alpha val="43137"/>
                    </a:srgbClr>
                  </a:outerShdw>
                </a:effectLst>
              </a:rPr>
              <a:t>ask </a:t>
            </a:r>
            <a:r>
              <a:rPr lang="en-US" sz="3200" dirty="0">
                <a:effectLst>
                  <a:outerShdw blurRad="38100" dist="38100" dir="2700000" algn="tl">
                    <a:srgbClr val="000000">
                      <a:alpha val="43137"/>
                    </a:srgbClr>
                  </a:outerShdw>
                </a:effectLst>
              </a:rPr>
              <a:t>other government agencies (like the DMV or the State Dept.) that also collect </a:t>
            </a:r>
            <a:r>
              <a:rPr lang="en-US" sz="3200" dirty="0" smtClean="0">
                <a:effectLst>
                  <a:outerShdw blurRad="38100" dist="38100" dir="2700000" algn="tl">
                    <a:srgbClr val="000000">
                      <a:alpha val="43137"/>
                    </a:srgbClr>
                  </a:outerShdw>
                </a:effectLst>
              </a:rPr>
              <a:t>photos of faces </a:t>
            </a:r>
            <a:r>
              <a:rPr lang="en-US" sz="3200" dirty="0">
                <a:effectLst>
                  <a:outerShdw blurRad="38100" dist="38100" dir="2700000" algn="tl">
                    <a:srgbClr val="000000">
                      <a:alpha val="43137"/>
                    </a:srgbClr>
                  </a:outerShdw>
                </a:effectLst>
              </a:rPr>
              <a:t>to share their </a:t>
            </a:r>
            <a:r>
              <a:rPr lang="en-US" sz="3200" dirty="0" smtClean="0">
                <a:effectLst>
                  <a:outerShdw blurRad="38100" dist="38100" dir="2700000" algn="tl">
                    <a:srgbClr val="000000">
                      <a:alpha val="43137"/>
                    </a:srgbClr>
                  </a:outerShdw>
                </a:effectLst>
              </a:rPr>
              <a:t>info </a:t>
            </a:r>
            <a:endParaRPr lang="en-US" sz="3200" dirty="0">
              <a:effectLst>
                <a:outerShdw blurRad="38100" dist="38100" dir="2700000" algn="tl">
                  <a:srgbClr val="000000">
                    <a:alpha val="43137"/>
                  </a:srgbClr>
                </a:outerShdw>
              </a:effectLst>
            </a:endParaRPr>
          </a:p>
        </p:txBody>
      </p:sp>
      <p:pic>
        <p:nvPicPr>
          <p:cNvPr id="5" name="Picture 4" descr="Macintosh HD:Users:stephanie:Desktop:Screen Shot 2017-05-24 at 3.13.12 PM.png"/>
          <p:cNvPicPr/>
          <p:nvPr/>
        </p:nvPicPr>
        <p:blipFill rotWithShape="1">
          <a:blip r:embed="rId2">
            <a:extLst>
              <a:ext uri="{28A0092B-C50C-407E-A947-70E740481C1C}">
                <a14:useLocalDpi xmlns:a14="http://schemas.microsoft.com/office/drawing/2010/main" val="0"/>
              </a:ext>
            </a:extLst>
          </a:blip>
          <a:srcRect l="13312" r="14119" b="69717"/>
          <a:stretch/>
        </p:blipFill>
        <p:spPr bwMode="auto">
          <a:xfrm>
            <a:off x="529638" y="3876004"/>
            <a:ext cx="3638225" cy="2561325"/>
          </a:xfrm>
          <a:prstGeom prst="rect">
            <a:avLst/>
          </a:prstGeom>
          <a:noFill/>
          <a:ln>
            <a:noFill/>
          </a:ln>
          <a:extLst>
            <a:ext uri="{53640926-AAD7-44d8-BBD7-CCE9431645EC}">
              <a14:shadowObscured xmlns:a14="http://schemas.microsoft.com/office/drawing/2010/main"/>
            </a:ext>
          </a:extLst>
        </p:spPr>
      </p:pic>
      <p:pic>
        <p:nvPicPr>
          <p:cNvPr id="6" name="Picture 5" descr="Macintosh HD:Users:stephanie:Desktop:Screen Shot 2017-05-24 at 3.13.12 PM.png"/>
          <p:cNvPicPr/>
          <p:nvPr/>
        </p:nvPicPr>
        <p:blipFill rotWithShape="1">
          <a:blip r:embed="rId2">
            <a:extLst>
              <a:ext uri="{28A0092B-C50C-407E-A947-70E740481C1C}">
                <a14:useLocalDpi xmlns:a14="http://schemas.microsoft.com/office/drawing/2010/main" val="0"/>
              </a:ext>
            </a:extLst>
          </a:blip>
          <a:srcRect l="13312" r="14119" b="69717"/>
          <a:stretch/>
        </p:blipFill>
        <p:spPr bwMode="auto">
          <a:xfrm>
            <a:off x="5712848" y="3486846"/>
            <a:ext cx="1871228" cy="1314681"/>
          </a:xfrm>
          <a:prstGeom prst="rect">
            <a:avLst/>
          </a:prstGeom>
          <a:noFill/>
          <a:ln>
            <a:noFill/>
          </a:ln>
          <a:extLst>
            <a:ext uri="{53640926-AAD7-44d8-BBD7-CCE9431645EC}">
              <a14:shadowObscured xmlns:a14="http://schemas.microsoft.com/office/drawing/2010/main"/>
            </a:ext>
          </a:extLst>
        </p:spPr>
      </p:pic>
      <p:pic>
        <p:nvPicPr>
          <p:cNvPr id="7" name="Picture 6" descr="Macintosh HD:Users:stephanie:Desktop:Screen Shot 2017-05-24 at 3.13.12 PM.png"/>
          <p:cNvPicPr/>
          <p:nvPr/>
        </p:nvPicPr>
        <p:blipFill rotWithShape="1">
          <a:blip r:embed="rId2">
            <a:extLst>
              <a:ext uri="{28A0092B-C50C-407E-A947-70E740481C1C}">
                <a14:useLocalDpi xmlns:a14="http://schemas.microsoft.com/office/drawing/2010/main" val="0"/>
              </a:ext>
            </a:extLst>
          </a:blip>
          <a:srcRect l="13312" r="14119" b="69717"/>
          <a:stretch/>
        </p:blipFill>
        <p:spPr bwMode="auto">
          <a:xfrm>
            <a:off x="7272772" y="4511823"/>
            <a:ext cx="1871228" cy="1314681"/>
          </a:xfrm>
          <a:prstGeom prst="rect">
            <a:avLst/>
          </a:prstGeom>
          <a:noFill/>
          <a:ln>
            <a:noFill/>
          </a:ln>
          <a:extLst>
            <a:ext uri="{53640926-AAD7-44d8-BBD7-CCE9431645EC}">
              <a14:shadowObscured xmlns:a14="http://schemas.microsoft.com/office/drawing/2010/main"/>
            </a:ext>
          </a:extLst>
        </p:spPr>
      </p:pic>
      <p:pic>
        <p:nvPicPr>
          <p:cNvPr id="8" name="Picture 7" descr="Macintosh HD:Users:stephanie:Desktop:Screen Shot 2017-05-24 at 3.13.12 PM.png"/>
          <p:cNvPicPr/>
          <p:nvPr/>
        </p:nvPicPr>
        <p:blipFill rotWithShape="1">
          <a:blip r:embed="rId2">
            <a:extLst>
              <a:ext uri="{28A0092B-C50C-407E-A947-70E740481C1C}">
                <a14:useLocalDpi xmlns:a14="http://schemas.microsoft.com/office/drawing/2010/main" val="0"/>
              </a:ext>
            </a:extLst>
          </a:blip>
          <a:srcRect l="13312" r="14119" b="69717"/>
          <a:stretch/>
        </p:blipFill>
        <p:spPr bwMode="auto">
          <a:xfrm>
            <a:off x="5712848" y="5543319"/>
            <a:ext cx="1871228" cy="1314681"/>
          </a:xfrm>
          <a:prstGeom prst="rect">
            <a:avLst/>
          </a:prstGeom>
          <a:noFill/>
          <a:ln>
            <a:noFill/>
          </a:ln>
          <a:extLst>
            <a:ext uri="{53640926-AAD7-44d8-BBD7-CCE9431645EC}">
              <a14:shadowObscured xmlns:a14="http://schemas.microsoft.com/office/drawing/2010/main"/>
            </a:ext>
          </a:extLst>
        </p:spPr>
      </p:pic>
      <p:pic>
        <p:nvPicPr>
          <p:cNvPr id="9" name="Picture 8" descr="Screen Shot 2017-06-14 at 3.57.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020" y="3525107"/>
            <a:ext cx="1027443" cy="1031496"/>
          </a:xfrm>
          <a:prstGeom prst="rect">
            <a:avLst/>
          </a:prstGeom>
        </p:spPr>
      </p:pic>
      <p:pic>
        <p:nvPicPr>
          <p:cNvPr id="10" name="Picture 9" descr="Screen Shot 2017-06-14 at 3.56.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020" y="5696635"/>
            <a:ext cx="1161365" cy="1161365"/>
          </a:xfrm>
          <a:prstGeom prst="rect">
            <a:avLst/>
          </a:prstGeom>
        </p:spPr>
      </p:pic>
      <p:pic>
        <p:nvPicPr>
          <p:cNvPr id="11" name="Picture 10" descr="Screen Shot 2017-06-14 at 3.55.4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991" y="4759490"/>
            <a:ext cx="1243519" cy="937145"/>
          </a:xfrm>
          <a:prstGeom prst="rect">
            <a:avLst/>
          </a:prstGeom>
        </p:spPr>
      </p:pic>
      <p:sp>
        <p:nvSpPr>
          <p:cNvPr id="13" name="Left Arrow 12"/>
          <p:cNvSpPr/>
          <p:nvPr/>
        </p:nvSpPr>
        <p:spPr>
          <a:xfrm>
            <a:off x="4391703" y="3690867"/>
            <a:ext cx="1127393"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4" name="Left Arrow 13"/>
          <p:cNvSpPr/>
          <p:nvPr/>
        </p:nvSpPr>
        <p:spPr>
          <a:xfrm>
            <a:off x="4391703" y="4767143"/>
            <a:ext cx="1127393"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5" name="Left Arrow 14"/>
          <p:cNvSpPr/>
          <p:nvPr/>
        </p:nvSpPr>
        <p:spPr>
          <a:xfrm>
            <a:off x="4391703" y="5715830"/>
            <a:ext cx="1127393"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9504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5323"/>
            <a:ext cx="9143999" cy="5862677"/>
          </a:xfrm>
        </p:spPr>
        <p:txBody>
          <a:bodyPr>
            <a:normAutofit fontScale="92500" lnSpcReduction="20000"/>
          </a:bodyPr>
          <a:lstStyle/>
          <a:p>
            <a:pPr marL="0" indent="0" algn="ctr">
              <a:buNone/>
            </a:pPr>
            <a:r>
              <a:rPr lang="en-US" sz="4400" dirty="0" smtClean="0">
                <a:effectLst>
                  <a:outerShdw blurRad="38100" dist="38100" dir="2700000" algn="tl">
                    <a:srgbClr val="000000">
                      <a:alpha val="43137"/>
                    </a:srgbClr>
                  </a:outerShdw>
                </a:effectLst>
              </a:rPr>
              <a:t>How do I learn more?</a:t>
            </a:r>
          </a:p>
          <a:p>
            <a:pPr lvl="1"/>
            <a:r>
              <a:rPr lang="en-US" sz="3600" dirty="0">
                <a:effectLst>
                  <a:outerShdw blurRad="38100" dist="38100" dir="2700000" algn="tl">
                    <a:srgbClr val="000000">
                      <a:alpha val="43137"/>
                    </a:srgbClr>
                  </a:outerShdw>
                </a:effectLst>
              </a:rPr>
              <a:t>Read Govt Accountability Office report on FR: </a:t>
            </a:r>
            <a:r>
              <a:rPr lang="en-US" sz="3600" u="sng" dirty="0" smtClean="0">
                <a:effectLst>
                  <a:outerShdw blurRad="38100" dist="38100" dir="2700000" algn="tl">
                    <a:srgbClr val="000000">
                      <a:alpha val="43137"/>
                    </a:srgbClr>
                  </a:outerShdw>
                </a:effectLst>
                <a:hlinkClick r:id="rId2"/>
              </a:rPr>
              <a:t>eff.org</a:t>
            </a:r>
            <a:r>
              <a:rPr lang="en-US" sz="3600" u="sng" dirty="0">
                <a:effectLst>
                  <a:outerShdw blurRad="38100" dist="38100" dir="2700000" algn="tl">
                    <a:srgbClr val="000000">
                      <a:alpha val="43137"/>
                    </a:srgbClr>
                  </a:outerShdw>
                </a:effectLst>
                <a:hlinkClick r:id="rId2"/>
              </a:rPr>
              <a:t>/FRGAO2016</a:t>
            </a:r>
            <a:endParaRPr lang="en-US" sz="3600" dirty="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EFF’s 2017 Senate Testimony on FR: </a:t>
            </a:r>
            <a:r>
              <a:rPr lang="en-US" sz="3600" u="sng" dirty="0" smtClean="0">
                <a:effectLst>
                  <a:outerShdw blurRad="38100" dist="38100" dir="2700000" algn="tl">
                    <a:srgbClr val="000000">
                      <a:alpha val="43137"/>
                    </a:srgbClr>
                  </a:outerShdw>
                </a:effectLst>
                <a:hlinkClick r:id="rId3"/>
              </a:rPr>
              <a:t>eff.org</a:t>
            </a:r>
            <a:r>
              <a:rPr lang="en-US" sz="3600" u="sng" dirty="0">
                <a:effectLst>
                  <a:outerShdw blurRad="38100" dist="38100" dir="2700000" algn="tl">
                    <a:srgbClr val="000000">
                      <a:alpha val="43137"/>
                    </a:srgbClr>
                  </a:outerShdw>
                </a:effectLst>
                <a:hlinkClick r:id="rId3"/>
              </a:rPr>
              <a:t>/FR2017</a:t>
            </a:r>
            <a:endParaRPr lang="en-US" sz="3600" dirty="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Georgetown’s Law’s Report on FR: </a:t>
            </a:r>
            <a:r>
              <a:rPr lang="en-US" sz="3600" u="sng" dirty="0">
                <a:effectLst>
                  <a:outerShdw blurRad="38100" dist="38100" dir="2700000" algn="tl">
                    <a:srgbClr val="000000">
                      <a:alpha val="43137"/>
                    </a:srgbClr>
                  </a:outerShdw>
                </a:effectLst>
                <a:hlinkClick r:id="rId4"/>
              </a:rPr>
              <a:t>https://www.perpetuallineup.org/</a:t>
            </a:r>
            <a:endParaRPr lang="en-US" sz="3600" dirty="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Ex. of law enforcement’s FR training: </a:t>
            </a:r>
            <a:r>
              <a:rPr lang="en-US" sz="3600" u="sng" dirty="0" smtClean="0">
                <a:effectLst>
                  <a:outerShdw blurRad="38100" dist="38100" dir="2700000" algn="tl">
                    <a:srgbClr val="000000">
                      <a:alpha val="43137"/>
                    </a:srgbClr>
                  </a:outerShdw>
                </a:effectLst>
                <a:hlinkClick r:id="rId5"/>
              </a:rPr>
              <a:t>eff.org</a:t>
            </a:r>
            <a:r>
              <a:rPr lang="en-US" sz="3600" u="sng" dirty="0">
                <a:effectLst>
                  <a:outerShdw blurRad="38100" dist="38100" dir="2700000" algn="tl">
                    <a:srgbClr val="000000">
                      <a:alpha val="43137"/>
                    </a:srgbClr>
                  </a:outerShdw>
                </a:effectLst>
                <a:hlinkClick r:id="rId5"/>
              </a:rPr>
              <a:t>/FRLEAtraining</a:t>
            </a:r>
            <a:endParaRPr lang="en-US" sz="3600" dirty="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Review of FR program flaws: </a:t>
            </a:r>
            <a:r>
              <a:rPr lang="en-US" sz="3600" u="sng" dirty="0" smtClean="0">
                <a:effectLst>
                  <a:outerShdw blurRad="38100" dist="38100" dir="2700000" algn="tl">
                    <a:srgbClr val="000000">
                      <a:alpha val="43137"/>
                    </a:srgbClr>
                  </a:outerShdw>
                </a:effectLst>
                <a:hlinkClick r:id="rId6"/>
              </a:rPr>
              <a:t>eff.org</a:t>
            </a:r>
            <a:r>
              <a:rPr lang="en-US" sz="3600" u="sng" dirty="0">
                <a:effectLst>
                  <a:outerShdw blurRad="38100" dist="38100" dir="2700000" algn="tl">
                    <a:srgbClr val="000000">
                      <a:alpha val="43137"/>
                    </a:srgbClr>
                  </a:outerShdw>
                </a:effectLst>
                <a:hlinkClick r:id="rId6"/>
              </a:rPr>
              <a:t>/</a:t>
            </a:r>
            <a:r>
              <a:rPr lang="en-US" sz="3600" u="sng" dirty="0" smtClean="0">
                <a:effectLst>
                  <a:outerShdw blurRad="38100" dist="38100" dir="2700000" algn="tl">
                    <a:srgbClr val="000000">
                      <a:alpha val="43137"/>
                    </a:srgbClr>
                  </a:outerShdw>
                </a:effectLst>
                <a:hlinkClick r:id="rId6"/>
              </a:rPr>
              <a:t>FRflaws</a:t>
            </a:r>
            <a:endParaRPr lang="en-US" sz="3600" dirty="0">
              <a:effectLst>
                <a:outerShdw blurRad="38100" dist="38100" dir="2700000" algn="tl">
                  <a:srgbClr val="000000">
                    <a:alpha val="43137"/>
                  </a:srgbClr>
                </a:outerShdw>
              </a:effectLst>
            </a:endParaRPr>
          </a:p>
          <a:p>
            <a:pPr lvl="1"/>
            <a:r>
              <a:rPr lang="en-US" sz="3600" dirty="0">
                <a:effectLst>
                  <a:outerShdw blurRad="38100" dist="38100" dir="2700000" algn="tl">
                    <a:srgbClr val="000000">
                      <a:alpha val="43137"/>
                    </a:srgbClr>
                  </a:outerShdw>
                </a:effectLst>
              </a:rPr>
              <a:t>NGI/RISC Privacy Impact Assessment: </a:t>
            </a:r>
            <a:r>
              <a:rPr lang="en-US" sz="3600" u="sng" dirty="0" smtClean="0">
                <a:effectLst>
                  <a:outerShdw blurRad="38100" dist="38100" dir="2700000" algn="tl">
                    <a:srgbClr val="000000">
                      <a:alpha val="43137"/>
                    </a:srgbClr>
                  </a:outerShdw>
                </a:effectLst>
                <a:hlinkClick r:id="rId7"/>
              </a:rPr>
              <a:t>eff.org</a:t>
            </a:r>
            <a:r>
              <a:rPr lang="en-US" sz="3600" u="sng" dirty="0">
                <a:effectLst>
                  <a:outerShdw blurRad="38100" dist="38100" dir="2700000" algn="tl">
                    <a:srgbClr val="000000">
                      <a:alpha val="43137"/>
                    </a:srgbClr>
                  </a:outerShdw>
                </a:effectLst>
                <a:hlinkClick r:id="rId7"/>
              </a:rPr>
              <a:t>/FRPIA</a:t>
            </a:r>
            <a:endParaRPr lang="en-US" sz="3600" dirty="0">
              <a:effectLst>
                <a:outerShdw blurRad="38100" dist="38100" dir="2700000" algn="tl">
                  <a:srgbClr val="000000">
                    <a:alpha val="43137"/>
                  </a:srgbClr>
                </a:outerShdw>
              </a:effectLst>
            </a:endParaRPr>
          </a:p>
        </p:txBody>
      </p:sp>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Facial Recognition</a:t>
            </a:r>
            <a:endParaRPr lang="en-US" sz="4800" dirty="0"/>
          </a:p>
        </p:txBody>
      </p:sp>
    </p:spTree>
    <p:extLst>
      <p:ext uri="{BB962C8B-B14F-4D97-AF65-F5344CB8AC3E}">
        <p14:creationId xmlns:p14="http://schemas.microsoft.com/office/powerpoint/2010/main" val="22977414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808" y="326910"/>
            <a:ext cx="8611183" cy="1653988"/>
          </a:xfrm>
        </p:spPr>
        <p:txBody>
          <a:bodyPr/>
          <a:lstStyle/>
          <a:p>
            <a:endParaRPr lang="en-US" dirty="0"/>
          </a:p>
        </p:txBody>
      </p:sp>
      <p:sp>
        <p:nvSpPr>
          <p:cNvPr id="5" name="Content Placeholder 4"/>
          <p:cNvSpPr>
            <a:spLocks noGrp="1"/>
          </p:cNvSpPr>
          <p:nvPr>
            <p:ph idx="1"/>
          </p:nvPr>
        </p:nvSpPr>
        <p:spPr>
          <a:xfrm>
            <a:off x="872067" y="2322842"/>
            <a:ext cx="7408333" cy="3450696"/>
          </a:xfrm>
        </p:spPr>
        <p:txBody>
          <a:bodyPr/>
          <a:lstStyle/>
          <a:p>
            <a:endParaRPr lang="en-US" dirty="0"/>
          </a:p>
        </p:txBody>
      </p:sp>
      <p:sp>
        <p:nvSpPr>
          <p:cNvPr id="6" name="Title 3"/>
          <p:cNvSpPr txBox="1">
            <a:spLocks/>
          </p:cNvSpPr>
          <p:nvPr/>
        </p:nvSpPr>
        <p:spPr>
          <a:xfrm>
            <a:off x="1198517" y="1980898"/>
            <a:ext cx="6470560" cy="263001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Iowan Old Style Black"/>
              <a:cs typeface="Iowan Old Style Black"/>
            </a:endParaRPr>
          </a:p>
        </p:txBody>
      </p:sp>
      <p:pic>
        <p:nvPicPr>
          <p:cNvPr id="2" name="Picture 1" descr="wonder wom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962" y="3575176"/>
            <a:ext cx="4019038" cy="2637692"/>
          </a:xfrm>
          <a:prstGeom prst="rect">
            <a:avLst/>
          </a:prstGeom>
        </p:spPr>
      </p:pic>
      <p:sp>
        <p:nvSpPr>
          <p:cNvPr id="9" name="Subtitle 4"/>
          <p:cNvSpPr txBox="1">
            <a:spLocks/>
          </p:cNvSpPr>
          <p:nvPr/>
        </p:nvSpPr>
        <p:spPr>
          <a:xfrm>
            <a:off x="236808" y="2289687"/>
            <a:ext cx="6108557" cy="392318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Stephanie Lacambra</a:t>
            </a: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Criminal Defense</a:t>
            </a:r>
            <a:endParaRPr lang="en-US" sz="3600" b="1" dirty="0">
              <a:solidFill>
                <a:srgbClr val="FF0000"/>
              </a:solidFill>
              <a:effectLst>
                <a:outerShdw blurRad="38100" dist="38100" dir="2700000" algn="tl">
                  <a:srgbClr val="000000">
                    <a:alpha val="43137"/>
                  </a:srgbClr>
                </a:outerShdw>
              </a:effectLst>
              <a:latin typeface="Iowan Old Style Black"/>
              <a:cs typeface="Iowan Old Style Black"/>
            </a:endParaRP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Staff Attorney</a:t>
            </a: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415-436-9333 x130</a:t>
            </a:r>
          </a:p>
          <a:p>
            <a:pPr marL="0" indent="0">
              <a:buNone/>
            </a:pPr>
            <a:r>
              <a:rPr lang="en-US" sz="3600" b="1" dirty="0" smtClean="0">
                <a:solidFill>
                  <a:srgbClr val="FF0000"/>
                </a:solidFill>
                <a:effectLst>
                  <a:outerShdw blurRad="38100" dist="38100" dir="2700000" algn="tl">
                    <a:srgbClr val="000000">
                      <a:alpha val="43137"/>
                    </a:srgbClr>
                  </a:outerShdw>
                </a:effectLst>
                <a:latin typeface="Iowan Old Style Black"/>
                <a:cs typeface="Iowan Old Style Black"/>
              </a:rPr>
              <a:t>stephanie@eff.org</a:t>
            </a:r>
          </a:p>
        </p:txBody>
      </p:sp>
      <p:pic>
        <p:nvPicPr>
          <p:cNvPr id="10" name="Picture 9" descr="eff-logo-plain-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46" y="326910"/>
            <a:ext cx="2382339" cy="1652267"/>
          </a:xfrm>
          <a:prstGeom prst="rect">
            <a:avLst/>
          </a:prstGeom>
        </p:spPr>
      </p:pic>
    </p:spTree>
    <p:extLst>
      <p:ext uri="{BB962C8B-B14F-4D97-AF65-F5344CB8AC3E}">
        <p14:creationId xmlns:p14="http://schemas.microsoft.com/office/powerpoint/2010/main" val="3823851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38" y="0"/>
            <a:ext cx="8026400" cy="995323"/>
          </a:xfrm>
        </p:spPr>
        <p:txBody>
          <a:bodyPr/>
          <a:lstStyle/>
          <a:p>
            <a:r>
              <a:rPr lang="en-US" sz="4800" dirty="0" smtClean="0"/>
              <a:t>Facial Recognition</a:t>
            </a:r>
            <a:endParaRPr lang="en-US" sz="4800" dirty="0"/>
          </a:p>
        </p:txBody>
      </p:sp>
      <p:sp>
        <p:nvSpPr>
          <p:cNvPr id="4" name="Content Placeholder 3"/>
          <p:cNvSpPr>
            <a:spLocks noGrp="1"/>
          </p:cNvSpPr>
          <p:nvPr>
            <p:ph idx="1"/>
          </p:nvPr>
        </p:nvSpPr>
        <p:spPr>
          <a:xfrm>
            <a:off x="236809" y="995323"/>
            <a:ext cx="8589654" cy="5862677"/>
          </a:xfrm>
        </p:spPr>
        <p:txBody>
          <a:bodyPr>
            <a:normAutofit/>
          </a:bodyPr>
          <a:lstStyle/>
          <a:p>
            <a:pPr marL="0" indent="0" algn="ctr">
              <a:buNone/>
            </a:pPr>
            <a:r>
              <a:rPr lang="en-US" sz="3200" u="sng" dirty="0" smtClean="0">
                <a:effectLst>
                  <a:outerShdw blurRad="38100" dist="38100" dir="2700000" algn="tl">
                    <a:srgbClr val="000000">
                      <a:alpha val="43137"/>
                    </a:srgbClr>
                  </a:outerShdw>
                </a:effectLst>
              </a:rPr>
              <a:t>What is it and how does it work?</a:t>
            </a:r>
          </a:p>
          <a:p>
            <a:pPr marL="0" indent="0">
              <a:buNone/>
            </a:pPr>
            <a:r>
              <a:rPr lang="en-US" sz="3200" dirty="0">
                <a:effectLst>
                  <a:outerShdw blurRad="38100" dist="38100" dir="2700000" algn="tl">
                    <a:srgbClr val="000000">
                      <a:alpha val="43137"/>
                    </a:srgbClr>
                  </a:outerShdw>
                </a:effectLst>
              </a:rPr>
              <a:t>2</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T</a:t>
            </a:r>
            <a:r>
              <a:rPr lang="en-US" sz="3200" dirty="0" smtClean="0">
                <a:effectLst>
                  <a:outerShdw blurRad="38100" dist="38100" dir="2700000" algn="tl">
                    <a:srgbClr val="000000">
                      <a:alpha val="43137"/>
                    </a:srgbClr>
                  </a:outerShdw>
                </a:effectLst>
              </a:rPr>
              <a:t>he </a:t>
            </a:r>
            <a:r>
              <a:rPr lang="en-US" sz="3200" dirty="0">
                <a:effectLst>
                  <a:outerShdw blurRad="38100" dist="38100" dir="2700000" algn="tl">
                    <a:srgbClr val="000000">
                      <a:alpha val="43137"/>
                    </a:srgbClr>
                  </a:outerShdw>
                </a:effectLst>
              </a:rPr>
              <a:t>digital images are then converted into a mathematical representation of pre-designated measurements  </a:t>
            </a:r>
          </a:p>
        </p:txBody>
      </p:sp>
      <p:pic>
        <p:nvPicPr>
          <p:cNvPr id="5" name="Picture 4" descr="Macintosh HD:Users:stephanie:Desktop:Screen Shot 2017-05-24 at 3.13.12 PM.png"/>
          <p:cNvPicPr/>
          <p:nvPr/>
        </p:nvPicPr>
        <p:blipFill rotWithShape="1">
          <a:blip r:embed="rId2">
            <a:extLst>
              <a:ext uri="{28A0092B-C50C-407E-A947-70E740481C1C}">
                <a14:useLocalDpi xmlns:a14="http://schemas.microsoft.com/office/drawing/2010/main" val="0"/>
              </a:ext>
            </a:extLst>
          </a:blip>
          <a:srcRect l="13312" r="14119" b="69717"/>
          <a:stretch/>
        </p:blipFill>
        <p:spPr bwMode="auto">
          <a:xfrm>
            <a:off x="0" y="3815856"/>
            <a:ext cx="2454185" cy="1571233"/>
          </a:xfrm>
          <a:prstGeom prst="rect">
            <a:avLst/>
          </a:prstGeom>
          <a:noFill/>
          <a:ln>
            <a:noFill/>
          </a:ln>
          <a:extLst>
            <a:ext uri="{53640926-AAD7-44d8-BBD7-CCE9431645EC}">
              <a14:shadowObscured xmlns:a14="http://schemas.microsoft.com/office/drawing/2010/main"/>
            </a:ext>
          </a:extLst>
        </p:spPr>
      </p:pic>
      <p:pic>
        <p:nvPicPr>
          <p:cNvPr id="16" name="Picture 15" descr="Macintosh HD:Users:stephanie:Desktop:Screen Shot 2017-05-24 at 3.13.27 PM.png"/>
          <p:cNvPicPr/>
          <p:nvPr/>
        </p:nvPicPr>
        <p:blipFill>
          <a:blip r:embed="rId3">
            <a:extLst>
              <a:ext uri="{28A0092B-C50C-407E-A947-70E740481C1C}">
                <a14:useLocalDpi xmlns:a14="http://schemas.microsoft.com/office/drawing/2010/main" val="0"/>
              </a:ext>
            </a:extLst>
          </a:blip>
          <a:srcRect/>
          <a:stretch>
            <a:fillRect/>
          </a:stretch>
        </p:blipFill>
        <p:spPr bwMode="auto">
          <a:xfrm>
            <a:off x="6754396" y="3636883"/>
            <a:ext cx="2222763" cy="2708821"/>
          </a:xfrm>
          <a:prstGeom prst="rect">
            <a:avLst/>
          </a:prstGeom>
          <a:noFill/>
          <a:ln>
            <a:noFill/>
          </a:ln>
        </p:spPr>
      </p:pic>
      <p:pic>
        <p:nvPicPr>
          <p:cNvPr id="17" name="Picture 16" descr="Macintosh HD:Users:stephanie:Desktop:Screen Shot 2017-05-24 at 3.13.12 PM.png"/>
          <p:cNvPicPr/>
          <p:nvPr/>
        </p:nvPicPr>
        <p:blipFill rotWithShape="1">
          <a:blip r:embed="rId2">
            <a:extLst>
              <a:ext uri="{28A0092B-C50C-407E-A947-70E740481C1C}">
                <a14:useLocalDpi xmlns:a14="http://schemas.microsoft.com/office/drawing/2010/main" val="0"/>
              </a:ext>
            </a:extLst>
          </a:blip>
          <a:srcRect l="6713" t="53598" r="6379" b="4449"/>
          <a:stretch/>
        </p:blipFill>
        <p:spPr bwMode="auto">
          <a:xfrm>
            <a:off x="3368002" y="3815857"/>
            <a:ext cx="2303491" cy="1571232"/>
          </a:xfrm>
          <a:prstGeom prst="rect">
            <a:avLst/>
          </a:prstGeom>
          <a:noFill/>
          <a:ln>
            <a:noFill/>
          </a:ln>
          <a:extLst>
            <a:ext uri="{53640926-AAD7-44d8-BBD7-CCE9431645EC}">
              <a14:shadowObscured xmlns:a14="http://schemas.microsoft.com/office/drawing/2010/main"/>
            </a:ext>
          </a:extLst>
        </p:spPr>
      </p:pic>
      <p:sp>
        <p:nvSpPr>
          <p:cNvPr id="18" name="Left Arrow 17"/>
          <p:cNvSpPr/>
          <p:nvPr/>
        </p:nvSpPr>
        <p:spPr>
          <a:xfrm rot="10800000">
            <a:off x="5671493" y="4211654"/>
            <a:ext cx="1127393"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9" name="Left Arrow 18"/>
          <p:cNvSpPr/>
          <p:nvPr/>
        </p:nvSpPr>
        <p:spPr>
          <a:xfrm rot="10800000">
            <a:off x="2392424" y="4211653"/>
            <a:ext cx="1127393"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9" name="Picture 8" descr="Macintosh HD:Users:stephanie:Desktop:Screen Shot 2017-05-31 at 1.58.33 PM.png"/>
          <p:cNvPicPr/>
          <p:nvPr/>
        </p:nvPicPr>
        <p:blipFill>
          <a:blip r:embed="rId4">
            <a:extLst>
              <a:ext uri="{28A0092B-C50C-407E-A947-70E740481C1C}">
                <a14:useLocalDpi xmlns:a14="http://schemas.microsoft.com/office/drawing/2010/main" val="0"/>
              </a:ext>
            </a:extLst>
          </a:blip>
          <a:srcRect/>
          <a:stretch>
            <a:fillRect/>
          </a:stretch>
        </p:blipFill>
        <p:spPr bwMode="auto">
          <a:xfrm>
            <a:off x="0" y="279808"/>
            <a:ext cx="9144000" cy="6069694"/>
          </a:xfrm>
          <a:prstGeom prst="rect">
            <a:avLst/>
          </a:prstGeom>
          <a:noFill/>
          <a:ln>
            <a:noFill/>
          </a:ln>
        </p:spPr>
      </p:pic>
      <p:pic>
        <p:nvPicPr>
          <p:cNvPr id="10" name="Picture 9" descr="Macintosh HD:Users:stephanie:Desktop:Screen Shot 2017-05-31 at 2.00.24 PM.png"/>
          <p:cNvPicPr/>
          <p:nvPr/>
        </p:nvPicPr>
        <p:blipFill>
          <a:blip r:embed="rId5">
            <a:extLst>
              <a:ext uri="{28A0092B-C50C-407E-A947-70E740481C1C}">
                <a14:useLocalDpi xmlns:a14="http://schemas.microsoft.com/office/drawing/2010/main" val="0"/>
              </a:ext>
            </a:extLst>
          </a:blip>
          <a:srcRect/>
          <a:stretch>
            <a:fillRect/>
          </a:stretch>
        </p:blipFill>
        <p:spPr bwMode="auto">
          <a:xfrm>
            <a:off x="0" y="602036"/>
            <a:ext cx="9144000" cy="6069694"/>
          </a:xfrm>
          <a:prstGeom prst="rect">
            <a:avLst/>
          </a:prstGeom>
          <a:noFill/>
          <a:ln>
            <a:noFill/>
          </a:ln>
        </p:spPr>
      </p:pic>
    </p:spTree>
    <p:extLst>
      <p:ext uri="{BB962C8B-B14F-4D97-AF65-F5344CB8AC3E}">
        <p14:creationId xmlns:p14="http://schemas.microsoft.com/office/powerpoint/2010/main" val="198202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38" y="0"/>
            <a:ext cx="8026400" cy="995323"/>
          </a:xfrm>
        </p:spPr>
        <p:txBody>
          <a:bodyPr/>
          <a:lstStyle/>
          <a:p>
            <a:r>
              <a:rPr lang="en-US" sz="4800" dirty="0" smtClean="0"/>
              <a:t>Facial Recognition</a:t>
            </a:r>
            <a:endParaRPr lang="en-US" sz="4800" dirty="0"/>
          </a:p>
        </p:txBody>
      </p:sp>
      <p:sp>
        <p:nvSpPr>
          <p:cNvPr id="4" name="Content Placeholder 3"/>
          <p:cNvSpPr>
            <a:spLocks noGrp="1"/>
          </p:cNvSpPr>
          <p:nvPr>
            <p:ph idx="1"/>
          </p:nvPr>
        </p:nvSpPr>
        <p:spPr>
          <a:xfrm>
            <a:off x="236809" y="995323"/>
            <a:ext cx="8589654" cy="5862677"/>
          </a:xfrm>
        </p:spPr>
        <p:txBody>
          <a:bodyPr>
            <a:normAutofit/>
          </a:bodyPr>
          <a:lstStyle/>
          <a:p>
            <a:pPr marL="0" indent="0" algn="ctr">
              <a:buNone/>
            </a:pPr>
            <a:r>
              <a:rPr lang="en-US" sz="3200" u="sng" dirty="0" smtClean="0">
                <a:effectLst>
                  <a:outerShdw blurRad="38100" dist="38100" dir="2700000" algn="tl">
                    <a:srgbClr val="000000">
                      <a:alpha val="43137"/>
                    </a:srgbClr>
                  </a:outerShdw>
                </a:effectLst>
              </a:rPr>
              <a:t>What is it and how does it work?</a:t>
            </a:r>
          </a:p>
          <a:p>
            <a:pPr marL="0" indent="0">
              <a:buNone/>
            </a:pPr>
            <a:r>
              <a:rPr lang="en-US" sz="3200" dirty="0" smtClean="0">
                <a:effectLst>
                  <a:outerShdw blurRad="38100" dist="38100" dir="2700000" algn="tl">
                    <a:srgbClr val="000000">
                      <a:alpha val="43137"/>
                    </a:srgbClr>
                  </a:outerShdw>
                </a:effectLst>
              </a:rPr>
              <a:t>3. </a:t>
            </a:r>
            <a:r>
              <a:rPr lang="en-US" sz="3200" dirty="0">
                <a:effectLst>
                  <a:outerShdw blurRad="38100" dist="38100" dir="2700000" algn="tl">
                    <a:srgbClr val="000000">
                      <a:alpha val="43137"/>
                    </a:srgbClr>
                  </a:outerShdw>
                </a:effectLst>
              </a:rPr>
              <a:t>T</a:t>
            </a:r>
            <a:r>
              <a:rPr lang="en-US" sz="3200" dirty="0" smtClean="0">
                <a:effectLst>
                  <a:outerShdw blurRad="38100" dist="38100" dir="2700000" algn="tl">
                    <a:srgbClr val="000000">
                      <a:alpha val="43137"/>
                    </a:srgbClr>
                  </a:outerShdw>
                </a:effectLst>
              </a:rPr>
              <a:t>he </a:t>
            </a:r>
            <a:r>
              <a:rPr lang="en-US" sz="3200" dirty="0">
                <a:effectLst>
                  <a:outerShdw blurRad="38100" dist="38100" dir="2700000" algn="tl">
                    <a:srgbClr val="000000">
                      <a:alpha val="43137"/>
                    </a:srgbClr>
                  </a:outerShdw>
                </a:effectLst>
              </a:rPr>
              <a:t>mathematical templates are uploaded into a common database </a:t>
            </a:r>
          </a:p>
        </p:txBody>
      </p:sp>
      <p:sp>
        <p:nvSpPr>
          <p:cNvPr id="14" name="Left Arrow 13"/>
          <p:cNvSpPr/>
          <p:nvPr/>
        </p:nvSpPr>
        <p:spPr>
          <a:xfrm rot="10800000">
            <a:off x="1875813" y="4241089"/>
            <a:ext cx="1318263"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16" name="Picture 15" descr="Macintosh HD:Users:stephanie:Desktop:Screen Shot 2017-05-24 at 3.13.44 PM.png"/>
          <p:cNvPicPr/>
          <p:nvPr/>
        </p:nvPicPr>
        <p:blipFill>
          <a:blip r:embed="rId2">
            <a:extLst>
              <a:ext uri="{28A0092B-C50C-407E-A947-70E740481C1C}">
                <a14:useLocalDpi xmlns:a14="http://schemas.microsoft.com/office/drawing/2010/main" val="0"/>
              </a:ext>
            </a:extLst>
          </a:blip>
          <a:srcRect/>
          <a:stretch>
            <a:fillRect/>
          </a:stretch>
        </p:blipFill>
        <p:spPr bwMode="auto">
          <a:xfrm>
            <a:off x="3194077" y="3606424"/>
            <a:ext cx="2591916" cy="2632340"/>
          </a:xfrm>
          <a:prstGeom prst="rect">
            <a:avLst/>
          </a:prstGeom>
          <a:noFill/>
          <a:ln>
            <a:noFill/>
          </a:ln>
        </p:spPr>
      </p:pic>
      <p:pic>
        <p:nvPicPr>
          <p:cNvPr id="19" name="Picture 18" descr="Macintosh HD:Users:stephanie:Desktop:Screen Shot 2017-05-24 at 3.13.27 PM.png"/>
          <p:cNvPicPr/>
          <p:nvPr/>
        </p:nvPicPr>
        <p:blipFill>
          <a:blip r:embed="rId3">
            <a:extLst>
              <a:ext uri="{28A0092B-C50C-407E-A947-70E740481C1C}">
                <a14:useLocalDpi xmlns:a14="http://schemas.microsoft.com/office/drawing/2010/main" val="0"/>
              </a:ext>
            </a:extLst>
          </a:blip>
          <a:srcRect/>
          <a:stretch>
            <a:fillRect/>
          </a:stretch>
        </p:blipFill>
        <p:spPr bwMode="auto">
          <a:xfrm>
            <a:off x="378972" y="3753971"/>
            <a:ext cx="1496842" cy="1592426"/>
          </a:xfrm>
          <a:prstGeom prst="rect">
            <a:avLst/>
          </a:prstGeom>
          <a:noFill/>
          <a:ln>
            <a:noFill/>
          </a:ln>
        </p:spPr>
      </p:pic>
      <p:pic>
        <p:nvPicPr>
          <p:cNvPr id="20" name="Picture 19" descr="Macintosh HD:Users:stephanie:Desktop:Screen Shot 2017-05-24 at 3.13.27 PM.png"/>
          <p:cNvPicPr/>
          <p:nvPr/>
        </p:nvPicPr>
        <p:blipFill>
          <a:blip r:embed="rId3">
            <a:extLst>
              <a:ext uri="{28A0092B-C50C-407E-A947-70E740481C1C}">
                <a14:useLocalDpi xmlns:a14="http://schemas.microsoft.com/office/drawing/2010/main" val="0"/>
              </a:ext>
            </a:extLst>
          </a:blip>
          <a:srcRect/>
          <a:stretch>
            <a:fillRect/>
          </a:stretch>
        </p:blipFill>
        <p:spPr bwMode="auto">
          <a:xfrm>
            <a:off x="6759741" y="2768242"/>
            <a:ext cx="1496842" cy="1592426"/>
          </a:xfrm>
          <a:prstGeom prst="rect">
            <a:avLst/>
          </a:prstGeom>
          <a:noFill/>
          <a:ln>
            <a:noFill/>
          </a:ln>
        </p:spPr>
      </p:pic>
      <p:pic>
        <p:nvPicPr>
          <p:cNvPr id="21" name="Picture 20" descr="Macintosh HD:Users:stephanie:Desktop:Screen Shot 2017-05-24 at 3.13.27 PM.png"/>
          <p:cNvPicPr/>
          <p:nvPr/>
        </p:nvPicPr>
        <p:blipFill>
          <a:blip r:embed="rId3">
            <a:extLst>
              <a:ext uri="{28A0092B-C50C-407E-A947-70E740481C1C}">
                <a14:useLocalDpi xmlns:a14="http://schemas.microsoft.com/office/drawing/2010/main" val="0"/>
              </a:ext>
            </a:extLst>
          </a:blip>
          <a:srcRect/>
          <a:stretch>
            <a:fillRect/>
          </a:stretch>
        </p:blipFill>
        <p:spPr bwMode="auto">
          <a:xfrm>
            <a:off x="6759741" y="5020729"/>
            <a:ext cx="1496842" cy="1592426"/>
          </a:xfrm>
          <a:prstGeom prst="rect">
            <a:avLst/>
          </a:prstGeom>
          <a:noFill/>
          <a:ln>
            <a:noFill/>
          </a:ln>
        </p:spPr>
      </p:pic>
      <p:sp>
        <p:nvSpPr>
          <p:cNvPr id="22" name="Left Arrow 21"/>
          <p:cNvSpPr/>
          <p:nvPr/>
        </p:nvSpPr>
        <p:spPr>
          <a:xfrm rot="20422725">
            <a:off x="5208339" y="3201401"/>
            <a:ext cx="1608104"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3" name="Left Arrow 22"/>
          <p:cNvSpPr/>
          <p:nvPr/>
        </p:nvSpPr>
        <p:spPr>
          <a:xfrm rot="1313325">
            <a:off x="5522967" y="5675724"/>
            <a:ext cx="1257519" cy="779640"/>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20279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38" y="0"/>
            <a:ext cx="8026400" cy="995323"/>
          </a:xfrm>
        </p:spPr>
        <p:txBody>
          <a:bodyPr/>
          <a:lstStyle/>
          <a:p>
            <a:r>
              <a:rPr lang="en-US" sz="4800" dirty="0" smtClean="0"/>
              <a:t>Facial Recognition</a:t>
            </a:r>
            <a:endParaRPr lang="en-US" sz="4800" dirty="0"/>
          </a:p>
        </p:txBody>
      </p:sp>
      <p:sp>
        <p:nvSpPr>
          <p:cNvPr id="4" name="Content Placeholder 3"/>
          <p:cNvSpPr>
            <a:spLocks noGrp="1"/>
          </p:cNvSpPr>
          <p:nvPr>
            <p:ph idx="1"/>
          </p:nvPr>
        </p:nvSpPr>
        <p:spPr>
          <a:xfrm>
            <a:off x="236809" y="995323"/>
            <a:ext cx="8589654" cy="5862677"/>
          </a:xfrm>
        </p:spPr>
        <p:txBody>
          <a:bodyPr>
            <a:normAutofit/>
          </a:bodyPr>
          <a:lstStyle/>
          <a:p>
            <a:pPr marL="0" indent="0" algn="ctr">
              <a:buNone/>
            </a:pPr>
            <a:r>
              <a:rPr lang="en-US" sz="3200" u="sng" dirty="0" smtClean="0">
                <a:effectLst/>
              </a:rPr>
              <a:t>What is it and how does it work?</a:t>
            </a:r>
          </a:p>
          <a:p>
            <a:pPr marL="0" indent="0">
              <a:buNone/>
            </a:pPr>
            <a:r>
              <a:rPr lang="en-US" sz="3200" dirty="0">
                <a:effectLst/>
              </a:rPr>
              <a:t>4</a:t>
            </a:r>
            <a:r>
              <a:rPr lang="en-US" sz="3200" dirty="0" smtClean="0">
                <a:effectLst/>
              </a:rPr>
              <a:t>. Cops take a “query” photo </a:t>
            </a:r>
            <a:r>
              <a:rPr lang="en-US" sz="3200" dirty="0">
                <a:effectLst/>
              </a:rPr>
              <a:t>they </a:t>
            </a:r>
            <a:r>
              <a:rPr lang="en-US" sz="3200" dirty="0" smtClean="0">
                <a:effectLst/>
              </a:rPr>
              <a:t>want to ID, convert </a:t>
            </a:r>
            <a:r>
              <a:rPr lang="en-US" sz="3200" dirty="0">
                <a:effectLst/>
              </a:rPr>
              <a:t>the image into a mathematical representation that can be compared with the known photos in the database(s), using facial recognition algorithms that rely on unique physical markers on your face to find the closest mathematical </a:t>
            </a:r>
            <a:r>
              <a:rPr lang="en-US" sz="3200" dirty="0" smtClean="0">
                <a:effectLst/>
              </a:rPr>
              <a:t>matches.</a:t>
            </a:r>
            <a:endParaRPr lang="en-US" sz="3200" dirty="0"/>
          </a:p>
        </p:txBody>
      </p:sp>
      <p:pic>
        <p:nvPicPr>
          <p:cNvPr id="17" name="Picture 16" descr="Macintosh HD:Users:stephanie:Desktop:Screen Shot 2017-05-31 at 2.00.24 PM.png"/>
          <p:cNvPicPr/>
          <p:nvPr/>
        </p:nvPicPr>
        <p:blipFill>
          <a:blip r:embed="rId2">
            <a:extLst>
              <a:ext uri="{28A0092B-C50C-407E-A947-70E740481C1C}">
                <a14:useLocalDpi xmlns:a14="http://schemas.microsoft.com/office/drawing/2010/main" val="0"/>
              </a:ext>
            </a:extLst>
          </a:blip>
          <a:srcRect/>
          <a:stretch>
            <a:fillRect/>
          </a:stretch>
        </p:blipFill>
        <p:spPr bwMode="auto">
          <a:xfrm>
            <a:off x="5470153" y="4864364"/>
            <a:ext cx="2882695" cy="1829518"/>
          </a:xfrm>
          <a:prstGeom prst="rect">
            <a:avLst/>
          </a:prstGeom>
          <a:noFill/>
          <a:ln>
            <a:noFill/>
          </a:ln>
        </p:spPr>
      </p:pic>
      <p:pic>
        <p:nvPicPr>
          <p:cNvPr id="20" name="Picture 19" descr="Macintosh HD:Users:stephanie:Desktop:Screen Shot 2017-05-24 at 3.15.16 PM.png"/>
          <p:cNvPicPr/>
          <p:nvPr/>
        </p:nvPicPr>
        <p:blipFill rotWithShape="1">
          <a:blip r:embed="rId3">
            <a:extLst>
              <a:ext uri="{28A0092B-C50C-407E-A947-70E740481C1C}">
                <a14:useLocalDpi xmlns:a14="http://schemas.microsoft.com/office/drawing/2010/main" val="0"/>
              </a:ext>
            </a:extLst>
          </a:blip>
          <a:srcRect t="4496"/>
          <a:stretch/>
        </p:blipFill>
        <p:spPr bwMode="auto">
          <a:xfrm>
            <a:off x="0" y="0"/>
            <a:ext cx="9337753" cy="66938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202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638" y="0"/>
            <a:ext cx="8026400" cy="995323"/>
          </a:xfrm>
        </p:spPr>
        <p:txBody>
          <a:bodyPr/>
          <a:lstStyle/>
          <a:p>
            <a:r>
              <a:rPr lang="en-US" sz="4800" dirty="0" smtClean="0"/>
              <a:t>Facial Recognition</a:t>
            </a:r>
            <a:endParaRPr lang="en-US" sz="4800" dirty="0"/>
          </a:p>
        </p:txBody>
      </p:sp>
      <p:sp>
        <p:nvSpPr>
          <p:cNvPr id="4" name="Content Placeholder 3"/>
          <p:cNvSpPr>
            <a:spLocks noGrp="1"/>
          </p:cNvSpPr>
          <p:nvPr>
            <p:ph idx="1"/>
          </p:nvPr>
        </p:nvSpPr>
        <p:spPr>
          <a:xfrm>
            <a:off x="236809" y="995323"/>
            <a:ext cx="8589654" cy="5862677"/>
          </a:xfrm>
        </p:spPr>
        <p:txBody>
          <a:bodyPr>
            <a:normAutofit/>
          </a:bodyPr>
          <a:lstStyle/>
          <a:p>
            <a:pPr marL="0" indent="0" algn="ctr">
              <a:buNone/>
            </a:pPr>
            <a:r>
              <a:rPr lang="en-US" sz="3200" u="sng" dirty="0" smtClean="0">
                <a:effectLst>
                  <a:outerShdw blurRad="38100" dist="38100" dir="2700000" algn="tl">
                    <a:srgbClr val="000000">
                      <a:alpha val="43137"/>
                    </a:srgbClr>
                  </a:outerShdw>
                </a:effectLst>
              </a:rPr>
              <a:t>Where do cops get a query photo?</a:t>
            </a:r>
          </a:p>
          <a:p>
            <a:pPr marL="514350" indent="-514350">
              <a:buFont typeface="+mj-lt"/>
              <a:buAutoNum type="arabicPeriod"/>
            </a:pPr>
            <a:r>
              <a:rPr lang="en-US" sz="3200" dirty="0" smtClean="0">
                <a:effectLst>
                  <a:outerShdw blurRad="38100" dist="38100" dir="2700000" algn="tl">
                    <a:srgbClr val="000000">
                      <a:alpha val="43137"/>
                    </a:srgbClr>
                  </a:outerShdw>
                </a:effectLst>
              </a:rPr>
              <a:t>In the field: </a:t>
            </a:r>
            <a:br>
              <a:rPr lang="en-US" sz="3200" dirty="0" smtClean="0">
                <a:effectLst>
                  <a:outerShdw blurRad="38100" dist="38100" dir="2700000" algn="tl">
                    <a:srgbClr val="000000">
                      <a:alpha val="43137"/>
                    </a:srgbClr>
                  </a:outerShdw>
                </a:effectLst>
              </a:rPr>
            </a:br>
            <a:endParaRPr lang="en-US" sz="3200" dirty="0" smtClean="0">
              <a:effectLst>
                <a:outerShdw blurRad="38100" dist="38100" dir="2700000" algn="tl">
                  <a:srgbClr val="000000">
                    <a:alpha val="43137"/>
                  </a:srgbClr>
                </a:outerShdw>
              </a:effectLst>
            </a:endParaRPr>
          </a:p>
          <a:p>
            <a:pPr marL="514350" indent="-514350">
              <a:buFont typeface="+mj-lt"/>
              <a:buAutoNum type="arabicPeriod"/>
            </a:pPr>
            <a:r>
              <a:rPr lang="en-US" sz="3200" dirty="0" smtClean="0">
                <a:effectLst>
                  <a:outerShdw blurRad="38100" dist="38100" dir="2700000" algn="tl">
                    <a:srgbClr val="000000">
                      <a:alpha val="43137"/>
                    </a:srgbClr>
                  </a:outerShdw>
                </a:effectLst>
              </a:rPr>
              <a:t>Social media:</a:t>
            </a:r>
            <a:br>
              <a:rPr lang="en-US" sz="3200" dirty="0" smtClean="0">
                <a:effectLst>
                  <a:outerShdw blurRad="38100" dist="38100" dir="2700000" algn="tl">
                    <a:srgbClr val="000000">
                      <a:alpha val="43137"/>
                    </a:srgbClr>
                  </a:outerShdw>
                </a:effectLst>
              </a:rPr>
            </a:br>
            <a:endParaRPr lang="en-US" sz="3200" dirty="0" smtClean="0">
              <a:effectLst>
                <a:outerShdw blurRad="38100" dist="38100" dir="2700000" algn="tl">
                  <a:srgbClr val="000000">
                    <a:alpha val="43137"/>
                  </a:srgbClr>
                </a:outerShdw>
              </a:effectLst>
            </a:endParaRPr>
          </a:p>
          <a:p>
            <a:pPr marL="514350" indent="-514350">
              <a:buFont typeface="+mj-lt"/>
              <a:buAutoNum type="arabicPeriod"/>
            </a:pPr>
            <a:r>
              <a:rPr lang="en-US" sz="3200" dirty="0" smtClean="0">
                <a:effectLst>
                  <a:outerShdw blurRad="38100" dist="38100" dir="2700000" algn="tl">
                    <a:srgbClr val="000000">
                      <a:alpha val="43137"/>
                    </a:srgbClr>
                  </a:outerShdw>
                </a:effectLst>
              </a:rPr>
              <a:t>CCTV:</a:t>
            </a:r>
            <a:br>
              <a:rPr lang="en-US" sz="3200" dirty="0" smtClean="0">
                <a:effectLst>
                  <a:outerShdw blurRad="38100" dist="38100" dir="2700000" algn="tl">
                    <a:srgbClr val="000000">
                      <a:alpha val="43137"/>
                    </a:srgbClr>
                  </a:outerShdw>
                </a:effectLst>
              </a:rPr>
            </a:br>
            <a:endParaRPr lang="en-US" sz="3200" dirty="0" smtClean="0">
              <a:effectLst>
                <a:outerShdw blurRad="38100" dist="38100" dir="2700000" algn="tl">
                  <a:srgbClr val="000000">
                    <a:alpha val="43137"/>
                  </a:srgbClr>
                </a:outerShdw>
              </a:effectLst>
            </a:endParaRPr>
          </a:p>
          <a:p>
            <a:pPr marL="514350" indent="-514350">
              <a:buFont typeface="+mj-lt"/>
              <a:buAutoNum type="arabicPeriod"/>
            </a:pPr>
            <a:r>
              <a:rPr lang="en-US" sz="3200" dirty="0" smtClean="0">
                <a:effectLst>
                  <a:outerShdw blurRad="38100" dist="38100" dir="2700000" algn="tl">
                    <a:srgbClr val="000000">
                      <a:alpha val="43137"/>
                    </a:srgbClr>
                  </a:outerShdw>
                </a:effectLst>
              </a:rPr>
              <a:t>Smart City cameras:</a:t>
            </a:r>
          </a:p>
          <a:p>
            <a:pPr marL="0" indent="0">
              <a:buNone/>
            </a:pPr>
            <a:endParaRPr lang="en-US" sz="3200" dirty="0">
              <a:effectLst>
                <a:outerShdw blurRad="38100" dist="38100" dir="2700000" algn="tl" rotWithShape="0">
                  <a:srgbClr val="000000">
                    <a:alpha val="43137"/>
                  </a:srgbClr>
                </a:outerShdw>
              </a:effectLst>
            </a:endParaRPr>
          </a:p>
        </p:txBody>
      </p:sp>
      <p:pic>
        <p:nvPicPr>
          <p:cNvPr id="2" name="Picture 1" descr="Screen Shot 2017-06-14 at 4.59.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66" y="1672733"/>
            <a:ext cx="1851404" cy="1414017"/>
          </a:xfrm>
          <a:prstGeom prst="rect">
            <a:avLst/>
          </a:prstGeom>
        </p:spPr>
      </p:pic>
      <p:pic>
        <p:nvPicPr>
          <p:cNvPr id="5" name="Picture 4" descr="Screen Shot 2017-06-14 at 5.00.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473" y="3250336"/>
            <a:ext cx="835573" cy="835573"/>
          </a:xfrm>
          <a:prstGeom prst="rect">
            <a:avLst/>
          </a:prstGeom>
        </p:spPr>
      </p:pic>
      <p:pic>
        <p:nvPicPr>
          <p:cNvPr id="6" name="Picture 5" descr="Screen Shot 2017-06-14 at 5.00.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779" y="3250336"/>
            <a:ext cx="844581" cy="835573"/>
          </a:xfrm>
          <a:prstGeom prst="rect">
            <a:avLst/>
          </a:prstGeom>
        </p:spPr>
      </p:pic>
      <p:pic>
        <p:nvPicPr>
          <p:cNvPr id="7" name="Picture 6" descr="Screen Shot 2017-06-14 at 5.01.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174" y="3250336"/>
            <a:ext cx="836566" cy="852878"/>
          </a:xfrm>
          <a:prstGeom prst="rect">
            <a:avLst/>
          </a:prstGeom>
        </p:spPr>
      </p:pic>
      <p:pic>
        <p:nvPicPr>
          <p:cNvPr id="8" name="Picture 7" descr="Screen Shot 2017-06-14 at 5.01.5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827" y="3224003"/>
            <a:ext cx="877474" cy="879211"/>
          </a:xfrm>
          <a:prstGeom prst="rect">
            <a:avLst/>
          </a:prstGeom>
        </p:spPr>
      </p:pic>
      <p:pic>
        <p:nvPicPr>
          <p:cNvPr id="9" name="Picture 8" descr="Screen Shot 2017-06-14 at 5.02.3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6503" y="4304745"/>
            <a:ext cx="1111163" cy="1111163"/>
          </a:xfrm>
          <a:prstGeom prst="rect">
            <a:avLst/>
          </a:prstGeom>
        </p:spPr>
      </p:pic>
      <p:pic>
        <p:nvPicPr>
          <p:cNvPr id="10" name="Picture 9" descr="Screen Shot 2017-06-14 at 5.02.5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4027" y="4312334"/>
            <a:ext cx="1082752" cy="1103574"/>
          </a:xfrm>
          <a:prstGeom prst="rect">
            <a:avLst/>
          </a:prstGeom>
        </p:spPr>
      </p:pic>
      <p:pic>
        <p:nvPicPr>
          <p:cNvPr id="11" name="Picture 10" descr="Screen Shot 2017-06-14 at 5.03.34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740" y="4770195"/>
            <a:ext cx="2346111" cy="2058207"/>
          </a:xfrm>
          <a:prstGeom prst="rect">
            <a:avLst/>
          </a:prstGeom>
        </p:spPr>
      </p:pic>
      <p:pic>
        <p:nvPicPr>
          <p:cNvPr id="12" name="Picture 11" descr="Screen Shot 2017-06-14 at 5.03.54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9070" y="4770195"/>
            <a:ext cx="2058207" cy="2058207"/>
          </a:xfrm>
          <a:prstGeom prst="rect">
            <a:avLst/>
          </a:prstGeom>
        </p:spPr>
      </p:pic>
    </p:spTree>
    <p:extLst>
      <p:ext uri="{BB962C8B-B14F-4D97-AF65-F5344CB8AC3E}">
        <p14:creationId xmlns:p14="http://schemas.microsoft.com/office/powerpoint/2010/main" val="15317765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5323"/>
            <a:ext cx="9143999" cy="5862677"/>
          </a:xfrm>
        </p:spPr>
        <p:txBody>
          <a:bodyPr>
            <a:normAutofit/>
          </a:bodyPr>
          <a:lstStyle/>
          <a:p>
            <a:pPr marL="0" indent="0" algn="ctr">
              <a:buNone/>
            </a:pPr>
            <a:r>
              <a:rPr lang="en-US" sz="3200" dirty="0">
                <a:effectLst>
                  <a:outerShdw blurRad="38100" dist="38100" dir="2700000" algn="tl">
                    <a:srgbClr val="000000">
                      <a:alpha val="43137"/>
                    </a:srgbClr>
                  </a:outerShdw>
                </a:effectLst>
              </a:rPr>
              <a:t>How do I know if </a:t>
            </a:r>
            <a:r>
              <a:rPr lang="en-US" sz="3200" dirty="0" smtClean="0">
                <a:effectLst>
                  <a:outerShdw blurRad="38100" dist="38100" dir="2700000" algn="tl">
                    <a:srgbClr val="000000">
                      <a:alpha val="43137"/>
                    </a:srgbClr>
                  </a:outerShdw>
                </a:effectLst>
              </a:rPr>
              <a:t>cops used FR in </a:t>
            </a:r>
            <a:r>
              <a:rPr lang="en-US" sz="3200" dirty="0">
                <a:effectLst>
                  <a:outerShdw blurRad="38100" dist="38100" dir="2700000" algn="tl">
                    <a:srgbClr val="000000">
                      <a:alpha val="43137"/>
                    </a:srgbClr>
                  </a:outerShdw>
                </a:effectLst>
              </a:rPr>
              <a:t>my case </a:t>
            </a:r>
            <a:r>
              <a:rPr lang="en-US" sz="3200" dirty="0" smtClean="0">
                <a:effectLst>
                  <a:outerShdw blurRad="38100" dist="38100" dir="2700000" algn="tl">
                    <a:srgbClr val="000000">
                      <a:alpha val="43137"/>
                    </a:srgbClr>
                  </a:outerShdw>
                </a:effectLst>
              </a:rPr>
              <a:t>? </a:t>
            </a:r>
          </a:p>
          <a:p>
            <a:pPr marL="0" indent="0" algn="ctr">
              <a:buNone/>
            </a:pPr>
            <a:r>
              <a:rPr lang="en-US" sz="3200" dirty="0" smtClean="0">
                <a:effectLst>
                  <a:outerShdw blurRad="38100" dist="38100" dir="2700000" algn="tl">
                    <a:srgbClr val="000000">
                      <a:alpha val="43137"/>
                    </a:srgbClr>
                  </a:outerShdw>
                </a:effectLst>
              </a:rPr>
              <a:t>Look for the following factors which may indicate use of FR:</a:t>
            </a:r>
          </a:p>
          <a:p>
            <a:r>
              <a:rPr lang="en-US" sz="3200" dirty="0" smtClean="0">
                <a:effectLst>
                  <a:outerShdw blurRad="38100" dist="38100" dir="2700000" algn="tl">
                    <a:srgbClr val="000000">
                      <a:alpha val="43137"/>
                    </a:srgbClr>
                  </a:outerShdw>
                </a:effectLst>
              </a:rPr>
              <a:t>An </a:t>
            </a:r>
            <a:r>
              <a:rPr lang="en-US" sz="3200" dirty="0">
                <a:effectLst>
                  <a:outerShdw blurRad="38100" dist="38100" dir="2700000" algn="tl">
                    <a:srgbClr val="000000">
                      <a:alpha val="43137"/>
                    </a:srgbClr>
                  </a:outerShdw>
                </a:effectLst>
              </a:rPr>
              <a:t>officer or witness took your client’s photo before </a:t>
            </a:r>
            <a:r>
              <a:rPr lang="en-US" sz="3200" dirty="0" smtClean="0">
                <a:effectLst>
                  <a:outerShdw blurRad="38100" dist="38100" dir="2700000" algn="tl">
                    <a:srgbClr val="000000">
                      <a:alpha val="43137"/>
                    </a:srgbClr>
                  </a:outerShdw>
                </a:effectLst>
              </a:rPr>
              <a:t>booking. </a:t>
            </a:r>
          </a:p>
          <a:p>
            <a:r>
              <a:rPr lang="en-US" sz="3200" dirty="0">
                <a:effectLst>
                  <a:outerShdw blurRad="38100" dist="38100" dir="2700000" algn="tl">
                    <a:srgbClr val="000000">
                      <a:alpha val="43137"/>
                    </a:srgbClr>
                  </a:outerShdw>
                </a:effectLst>
              </a:rPr>
              <a:t>Your client was arrested in an unusual location or without </a:t>
            </a:r>
            <a:r>
              <a:rPr lang="en-US" sz="3200" dirty="0" smtClean="0">
                <a:effectLst>
                  <a:outerShdw blurRad="38100" dist="38100" dir="2700000" algn="tl">
                    <a:srgbClr val="000000">
                      <a:alpha val="43137"/>
                    </a:srgbClr>
                  </a:outerShdw>
                </a:effectLst>
              </a:rPr>
              <a:t>notice.</a:t>
            </a:r>
          </a:p>
          <a:p>
            <a:r>
              <a:rPr lang="en-US" sz="3200" dirty="0" smtClean="0">
                <a:effectLst>
                  <a:outerShdw blurRad="38100" dist="38100" dir="2700000" algn="tl">
                    <a:srgbClr val="000000">
                      <a:alpha val="43137"/>
                    </a:srgbClr>
                  </a:outerShdw>
                </a:effectLst>
              </a:rPr>
              <a:t>You see certain buzzwords in the police report.</a:t>
            </a:r>
          </a:p>
        </p:txBody>
      </p:sp>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Facial Recognition</a:t>
            </a:r>
            <a:endParaRPr lang="en-US" sz="4800" dirty="0"/>
          </a:p>
        </p:txBody>
      </p:sp>
    </p:spTree>
    <p:extLst>
      <p:ext uri="{BB962C8B-B14F-4D97-AF65-F5344CB8AC3E}">
        <p14:creationId xmlns:p14="http://schemas.microsoft.com/office/powerpoint/2010/main" val="4014286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trips(downRigh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trips(downRigh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Righ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5323"/>
            <a:ext cx="9143999" cy="5862677"/>
          </a:xfrm>
        </p:spPr>
        <p:txBody>
          <a:bodyPr>
            <a:normAutofit fontScale="77500" lnSpcReduction="20000"/>
          </a:bodyPr>
          <a:lstStyle/>
          <a:p>
            <a:pPr marL="0" indent="0" algn="ctr">
              <a:buNone/>
            </a:pPr>
            <a:r>
              <a:rPr lang="en-US" sz="4400" dirty="0" smtClean="0">
                <a:effectLst>
                  <a:outerShdw blurRad="38100" dist="38100" dir="2700000" algn="tl">
                    <a:srgbClr val="000000">
                      <a:alpha val="43137"/>
                    </a:srgbClr>
                  </a:outerShdw>
                </a:effectLst>
              </a:rPr>
              <a:t>Buzzwords </a:t>
            </a:r>
            <a:r>
              <a:rPr lang="en-US" sz="4400" dirty="0">
                <a:effectLst>
                  <a:outerShdw blurRad="38100" dist="38100" dir="2700000" algn="tl">
                    <a:srgbClr val="000000">
                      <a:alpha val="43137"/>
                    </a:srgbClr>
                  </a:outerShdw>
                </a:effectLst>
              </a:rPr>
              <a:t>to look for in </a:t>
            </a:r>
            <a:r>
              <a:rPr lang="en-US" sz="4400" dirty="0" smtClean="0">
                <a:effectLst>
                  <a:outerShdw blurRad="38100" dist="38100" dir="2700000" algn="tl">
                    <a:srgbClr val="000000">
                      <a:alpha val="43137"/>
                    </a:srgbClr>
                  </a:outerShdw>
                </a:effectLst>
              </a:rPr>
              <a:t>reports:</a:t>
            </a:r>
          </a:p>
          <a:p>
            <a:pPr lvl="2"/>
            <a:r>
              <a:rPr lang="en-US" sz="3800" dirty="0">
                <a:effectLst>
                  <a:outerShdw blurRad="38100" dist="38100" dir="2700000" algn="tl">
                    <a:srgbClr val="000000">
                      <a:alpha val="43137"/>
                    </a:srgbClr>
                  </a:outerShdw>
                </a:effectLst>
              </a:rPr>
              <a:t>“photos from a police database”</a:t>
            </a:r>
          </a:p>
          <a:p>
            <a:pPr lvl="2"/>
            <a:r>
              <a:rPr lang="en-US" sz="3800" dirty="0">
                <a:effectLst>
                  <a:outerShdw blurRad="38100" dist="38100" dir="2700000" algn="tl">
                    <a:srgbClr val="000000">
                      <a:alpha val="43137"/>
                    </a:srgbClr>
                  </a:outerShdw>
                </a:effectLst>
              </a:rPr>
              <a:t>Next Generation Identification-Interstate Photo System (“NGI-IPS”) – FBI database of nearly 73 million criminal records and over 53 million civilian </a:t>
            </a:r>
            <a:r>
              <a:rPr lang="en-US" sz="3800" dirty="0" smtClean="0">
                <a:effectLst>
                  <a:outerShdw blurRad="38100" dist="38100" dir="2700000" algn="tl">
                    <a:srgbClr val="000000">
                      <a:alpha val="43137"/>
                    </a:srgbClr>
                  </a:outerShdw>
                </a:effectLst>
              </a:rPr>
              <a:t>records</a:t>
            </a:r>
            <a:endParaRPr lang="en-US" sz="3800" dirty="0">
              <a:effectLst>
                <a:outerShdw blurRad="38100" dist="38100" dir="2700000" algn="tl">
                  <a:srgbClr val="000000">
                    <a:alpha val="43137"/>
                  </a:srgbClr>
                </a:outerShdw>
              </a:effectLst>
            </a:endParaRPr>
          </a:p>
          <a:p>
            <a:pPr lvl="2"/>
            <a:r>
              <a:rPr lang="en-US" sz="3800" dirty="0" smtClean="0">
                <a:effectLst>
                  <a:outerShdw blurRad="38100" dist="38100" dir="2700000" algn="tl">
                    <a:srgbClr val="000000">
                      <a:alpha val="43137"/>
                    </a:srgbClr>
                  </a:outerShdw>
                </a:effectLst>
              </a:rPr>
              <a:t>Facial </a:t>
            </a:r>
            <a:r>
              <a:rPr lang="en-US" sz="3800" dirty="0">
                <a:effectLst>
                  <a:outerShdw blurRad="38100" dist="38100" dir="2700000" algn="tl">
                    <a:srgbClr val="000000">
                      <a:alpha val="43137"/>
                    </a:srgbClr>
                  </a:outerShdw>
                </a:effectLst>
              </a:rPr>
              <a:t>Analysis, Comparison and Evaluation (“FACE”) Services – over 411 million non-criminal photos from DMV &amp; passports </a:t>
            </a:r>
            <a:endParaRPr lang="en-US" sz="3800" dirty="0" smtClean="0">
              <a:effectLst>
                <a:outerShdw blurRad="38100" dist="38100" dir="2700000" algn="tl">
                  <a:srgbClr val="000000">
                    <a:alpha val="43137"/>
                  </a:srgbClr>
                </a:outerShdw>
              </a:effectLst>
            </a:endParaRPr>
          </a:p>
          <a:p>
            <a:pPr lvl="2"/>
            <a:r>
              <a:rPr lang="en-US" sz="3800" dirty="0">
                <a:effectLst>
                  <a:outerShdw blurRad="38100" dist="38100" dir="2700000" algn="tl">
                    <a:srgbClr val="000000">
                      <a:alpha val="43137"/>
                    </a:srgbClr>
                  </a:outerShdw>
                </a:effectLst>
              </a:rPr>
              <a:t>Universal Control Number (“UCN”) – ID # assigned to photo </a:t>
            </a:r>
          </a:p>
          <a:p>
            <a:pPr lvl="2"/>
            <a:r>
              <a:rPr lang="en-US" sz="3800" dirty="0">
                <a:effectLst>
                  <a:outerShdw blurRad="38100" dist="38100" dir="2700000" algn="tl">
                    <a:srgbClr val="000000">
                      <a:alpha val="43137"/>
                    </a:srgbClr>
                  </a:outerShdw>
                </a:effectLst>
              </a:rPr>
              <a:t>Repository for Individuals of Special Concern (“RISC”)</a:t>
            </a:r>
          </a:p>
          <a:p>
            <a:pPr lvl="2"/>
            <a:r>
              <a:rPr lang="en-US" sz="3800" dirty="0">
                <a:effectLst>
                  <a:outerShdw blurRad="38100" dist="38100" dir="2700000" algn="tl">
                    <a:srgbClr val="000000">
                      <a:alpha val="43137"/>
                    </a:srgbClr>
                  </a:outerShdw>
                </a:effectLst>
              </a:rPr>
              <a:t>“Candidate List” – list of potential </a:t>
            </a:r>
            <a:r>
              <a:rPr lang="en-US" sz="3800" dirty="0" smtClean="0">
                <a:effectLst>
                  <a:outerShdw blurRad="38100" dist="38100" dir="2700000" algn="tl">
                    <a:srgbClr val="000000">
                      <a:alpha val="43137"/>
                    </a:srgbClr>
                  </a:outerShdw>
                </a:effectLst>
              </a:rPr>
              <a:t>matches</a:t>
            </a:r>
            <a:endParaRPr lang="en-US" sz="3800" dirty="0">
              <a:effectLst>
                <a:outerShdw blurRad="38100" dist="38100" dir="2700000" algn="tl">
                  <a:srgbClr val="000000">
                    <a:alpha val="43137"/>
                  </a:srgbClr>
                </a:outerShdw>
              </a:effectLst>
            </a:endParaRPr>
          </a:p>
        </p:txBody>
      </p:sp>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Facial Recognition</a:t>
            </a:r>
            <a:endParaRPr lang="en-US" sz="4800" dirty="0"/>
          </a:p>
        </p:txBody>
      </p:sp>
    </p:spTree>
    <p:extLst>
      <p:ext uri="{BB962C8B-B14F-4D97-AF65-F5344CB8AC3E}">
        <p14:creationId xmlns:p14="http://schemas.microsoft.com/office/powerpoint/2010/main" val="2815535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Righ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Righ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downRigh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downRigh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trips(downRigh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strips(downRigh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5323"/>
            <a:ext cx="9143999" cy="5862677"/>
          </a:xfrm>
        </p:spPr>
        <p:txBody>
          <a:bodyPr>
            <a:normAutofit/>
          </a:bodyPr>
          <a:lstStyle/>
          <a:p>
            <a:pPr marL="0" indent="0" algn="ctr">
              <a:buNone/>
            </a:pPr>
            <a:r>
              <a:rPr lang="en-US" sz="4400" dirty="0" smtClean="0">
                <a:effectLst>
                  <a:outerShdw blurRad="38100" dist="38100" dir="2700000" algn="tl">
                    <a:srgbClr val="000000">
                      <a:alpha val="43137"/>
                    </a:srgbClr>
                  </a:outerShdw>
                </a:effectLst>
              </a:rPr>
              <a:t>How do I challenge FR evidence?</a:t>
            </a:r>
          </a:p>
          <a:p>
            <a:pPr lvl="1"/>
            <a:r>
              <a:rPr lang="en-US" sz="3200" dirty="0">
                <a:effectLst>
                  <a:outerShdw blurRad="38100" dist="38100" dir="2700000" algn="tl">
                    <a:srgbClr val="000000">
                      <a:alpha val="43137"/>
                    </a:srgbClr>
                  </a:outerShdw>
                </a:effectLst>
              </a:rPr>
              <a:t>Subpoena contract between the </a:t>
            </a:r>
            <a:r>
              <a:rPr lang="en-US" sz="3200" dirty="0" smtClean="0">
                <a:effectLst>
                  <a:outerShdw blurRad="38100" dist="38100" dir="2700000" algn="tl">
                    <a:srgbClr val="000000">
                      <a:alpha val="43137"/>
                    </a:srgbClr>
                  </a:outerShdw>
                </a:effectLst>
              </a:rPr>
              <a:t>LEA, </a:t>
            </a:r>
            <a:r>
              <a:rPr lang="en-US" sz="3200" dirty="0">
                <a:effectLst>
                  <a:outerShdw blurRad="38100" dist="38100" dir="2700000" algn="tl">
                    <a:srgbClr val="000000">
                      <a:alpha val="43137"/>
                    </a:srgbClr>
                  </a:outerShdw>
                </a:effectLst>
              </a:rPr>
              <a:t>DOJ, and FR prgm developers to review limits in programming </a:t>
            </a:r>
            <a:r>
              <a:rPr lang="en-US" sz="3200" dirty="0" smtClean="0">
                <a:effectLst>
                  <a:outerShdw blurRad="38100" dist="38100" dir="2700000" algn="tl">
                    <a:srgbClr val="000000">
                      <a:alpha val="43137"/>
                    </a:srgbClr>
                  </a:outerShdw>
                </a:effectLst>
              </a:rPr>
              <a:t>capabilities.</a:t>
            </a:r>
            <a:endParaRPr lang="en-US" sz="3200" dirty="0">
              <a:effectLst>
                <a:outerShdw blurRad="38100" dist="38100" dir="2700000" algn="tl">
                  <a:srgbClr val="000000">
                    <a:alpha val="43137"/>
                  </a:srgbClr>
                </a:outerShdw>
              </a:effectLst>
            </a:endParaRPr>
          </a:p>
          <a:p>
            <a:pPr lvl="1"/>
            <a:r>
              <a:rPr lang="en-US" sz="3200" dirty="0">
                <a:effectLst>
                  <a:outerShdw blurRad="38100" dist="38100" dir="2700000" algn="tl">
                    <a:srgbClr val="000000">
                      <a:alpha val="43137"/>
                    </a:srgbClr>
                  </a:outerShdw>
                </a:effectLst>
              </a:rPr>
              <a:t>Object to error rates and false positives: NGI purports to provide the “true candidate” in the top 50 profiles only 85% of the time – and that’s presumably only if the “true candidate” is even contained within the database – leaving the system prone to false positives</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Facial Recognition</a:t>
            </a:r>
            <a:endParaRPr lang="en-US" sz="4800" dirty="0"/>
          </a:p>
        </p:txBody>
      </p:sp>
    </p:spTree>
    <p:extLst>
      <p:ext uri="{BB962C8B-B14F-4D97-AF65-F5344CB8AC3E}">
        <p14:creationId xmlns:p14="http://schemas.microsoft.com/office/powerpoint/2010/main" val="2268324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Righ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Righ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5323"/>
            <a:ext cx="9143999" cy="5862677"/>
          </a:xfrm>
        </p:spPr>
        <p:txBody>
          <a:bodyPr>
            <a:normAutofit/>
          </a:bodyPr>
          <a:lstStyle/>
          <a:p>
            <a:pPr marL="0" indent="0" algn="ctr">
              <a:buNone/>
            </a:pPr>
            <a:r>
              <a:rPr lang="en-US" sz="4400" dirty="0" smtClean="0">
                <a:effectLst>
                  <a:outerShdw blurRad="38100" dist="38100" dir="2700000" algn="tl">
                    <a:srgbClr val="000000">
                      <a:alpha val="43137"/>
                    </a:srgbClr>
                  </a:outerShdw>
                </a:effectLst>
              </a:rPr>
              <a:t>How do I challenge FR evidence?</a:t>
            </a:r>
          </a:p>
          <a:p>
            <a:pPr lvl="1"/>
            <a:r>
              <a:rPr lang="en-US" sz="3200" dirty="0" smtClean="0">
                <a:effectLst>
                  <a:outerShdw blurRad="38100" dist="38100" dir="2700000" algn="tl">
                    <a:srgbClr val="000000">
                      <a:alpha val="43137"/>
                    </a:srgbClr>
                  </a:outerShdw>
                </a:effectLst>
              </a:rPr>
              <a:t>Consider </a:t>
            </a:r>
            <a:r>
              <a:rPr lang="en-US" sz="3200" dirty="0">
                <a:effectLst>
                  <a:outerShdw blurRad="38100" dist="38100" dir="2700000" algn="tl">
                    <a:srgbClr val="000000">
                      <a:alpha val="43137"/>
                    </a:srgbClr>
                  </a:outerShdw>
                </a:effectLst>
              </a:rPr>
              <a:t>filing a motion to compel the FR algorithm source code </a:t>
            </a:r>
            <a:r>
              <a:rPr lang="en-US" sz="3200" dirty="0" smtClean="0">
                <a:effectLst>
                  <a:outerShdw blurRad="38100" dist="38100" dir="2700000" algn="tl">
                    <a:srgbClr val="000000">
                      <a:alpha val="43137"/>
                    </a:srgbClr>
                  </a:outerShdw>
                </a:effectLst>
              </a:rPr>
              <a:t>in order to </a:t>
            </a:r>
            <a:r>
              <a:rPr lang="en-US" sz="3200" dirty="0">
                <a:effectLst>
                  <a:outerShdw blurRad="38100" dist="38100" dir="2700000" algn="tl">
                    <a:srgbClr val="000000">
                      <a:alpha val="43137"/>
                    </a:srgbClr>
                  </a:outerShdw>
                </a:effectLst>
              </a:rPr>
              <a:t>search for flaws that may affect search </a:t>
            </a:r>
            <a:r>
              <a:rPr lang="en-US" sz="3200" dirty="0" smtClean="0">
                <a:effectLst>
                  <a:outerShdw blurRad="38100" dist="38100" dir="2700000" algn="tl">
                    <a:srgbClr val="000000">
                      <a:alpha val="43137"/>
                    </a:srgbClr>
                  </a:outerShdw>
                </a:effectLst>
              </a:rPr>
              <a:t>results</a:t>
            </a:r>
          </a:p>
          <a:p>
            <a:pPr lvl="1"/>
            <a:r>
              <a:rPr lang="en-US" sz="3200" dirty="0" smtClean="0">
                <a:effectLst>
                  <a:outerShdw blurRad="38100" dist="38100" dir="2700000" algn="tl">
                    <a:srgbClr val="000000">
                      <a:alpha val="43137"/>
                    </a:srgbClr>
                  </a:outerShdw>
                </a:effectLst>
              </a:rPr>
              <a:t>If in IL and a stock photo is taken from a private actor, take advantage of the IL Biometric Information Privacy Act (740 ILCS 14/15, § 15(b)) that requires notice and consent before use of FR tech</a:t>
            </a:r>
            <a:endParaRPr lang="en-US" sz="3200" dirty="0">
              <a:effectLst>
                <a:outerShdw blurRad="38100" dist="38100" dir="2700000" algn="tl">
                  <a:srgbClr val="000000">
                    <a:alpha val="43137"/>
                  </a:srgbClr>
                </a:outerShdw>
              </a:effectLst>
            </a:endParaRPr>
          </a:p>
        </p:txBody>
      </p:sp>
      <p:sp>
        <p:nvSpPr>
          <p:cNvPr id="6" name="Title 2"/>
          <p:cNvSpPr txBox="1">
            <a:spLocks/>
          </p:cNvSpPr>
          <p:nvPr/>
        </p:nvSpPr>
        <p:spPr>
          <a:xfrm>
            <a:off x="529638" y="0"/>
            <a:ext cx="8026400" cy="99532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z="4800" dirty="0" smtClean="0"/>
              <a:t>Facial Recognition</a:t>
            </a:r>
            <a:endParaRPr lang="en-US" sz="4800" dirty="0"/>
          </a:p>
        </p:txBody>
      </p:sp>
    </p:spTree>
    <p:extLst>
      <p:ext uri="{BB962C8B-B14F-4D97-AF65-F5344CB8AC3E}">
        <p14:creationId xmlns:p14="http://schemas.microsoft.com/office/powerpoint/2010/main" val="2297741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Righ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Righ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907</TotalTime>
  <Words>581</Words>
  <Application>Microsoft Macintosh PowerPoint</Application>
  <PresentationFormat>On-screen Show (4:3)</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Orbit</vt:lpstr>
      <vt:lpstr>Facial Recognition</vt:lpstr>
      <vt:lpstr>Facial Recognition</vt:lpstr>
      <vt:lpstr>Facial Recognition</vt:lpstr>
      <vt:lpstr>Facial Recognition</vt:lpstr>
      <vt:lpstr>Facial Recognition</vt:lpstr>
      <vt:lpstr>PowerPoint Presentation</vt:lpstr>
      <vt:lpstr>PowerPoint Presentation</vt:lpstr>
      <vt:lpstr>PowerPoint Presentation</vt:lpstr>
      <vt:lpstr>PowerPoint Presentation</vt:lpstr>
      <vt:lpstr>PowerPoint Presentation</vt:lpstr>
      <vt:lpstr>PowerPoint Presentation</vt:lpstr>
    </vt:vector>
  </TitlesOfParts>
  <Company>EFF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Lacambra</dc:creator>
  <cp:lastModifiedBy>Stephanie Lacambra</cp:lastModifiedBy>
  <cp:revision>46</cp:revision>
  <dcterms:created xsi:type="dcterms:W3CDTF">2017-06-01T00:24:47Z</dcterms:created>
  <dcterms:modified xsi:type="dcterms:W3CDTF">2017-08-28T21:49:41Z</dcterms:modified>
</cp:coreProperties>
</file>