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5" r:id="rId1"/>
  </p:sldMasterIdLst>
  <p:sldIdLst>
    <p:sldId id="325" r:id="rId2"/>
    <p:sldId id="327" r:id="rId3"/>
    <p:sldId id="326" r:id="rId4"/>
    <p:sldId id="323" r:id="rId5"/>
    <p:sldId id="330" r:id="rId6"/>
    <p:sldId id="332" r:id="rId7"/>
    <p:sldId id="333" r:id="rId8"/>
    <p:sldId id="334" r:id="rId9"/>
    <p:sldId id="336" r:id="rId10"/>
    <p:sldId id="335" r:id="rId11"/>
    <p:sldId id="329" r:id="rId12"/>
    <p:sldId id="32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57B0445-4A13-774A-AC1B-1F07734A5AD9}">
          <p14:sldIdLst>
            <p14:sldId id="325"/>
            <p14:sldId id="327"/>
            <p14:sldId id="326"/>
            <p14:sldId id="323"/>
            <p14:sldId id="330"/>
            <p14:sldId id="332"/>
            <p14:sldId id="333"/>
            <p14:sldId id="334"/>
            <p14:sldId id="336"/>
            <p14:sldId id="335"/>
            <p14:sldId id="329"/>
            <p14:sldId id="32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18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61A-250E-4A29-9E9B-599CA3838FA1}" type="datetime1">
              <a:rPr lang="en-US" smtClean="0"/>
              <a:pPr/>
              <a:t>10/30/17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10/30/17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10/30/17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10/30/17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10/30/17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10/30/17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10/30/17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10/30/17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10/30/17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10/30/17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10/30/17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10/30/17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3823242C-D747-4ADD-80D8-99421268E3A8}" type="datetime1">
              <a:rPr lang="en-US" smtClean="0"/>
              <a:pPr/>
              <a:t>10/30/17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ff.org/ALPRtypes" TargetMode="External"/><Relationship Id="rId4" Type="http://schemas.openxmlformats.org/officeDocument/2006/relationships/hyperlink" Target="https://eff.org/ALPRFAQ" TargetMode="External"/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www.eff.org/deeplinks/2013/05/alp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638" y="0"/>
            <a:ext cx="8026400" cy="99532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ALPR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20679"/>
            <a:ext cx="9144000" cy="5396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it and how does it work?</a:t>
            </a:r>
          </a:p>
          <a:p>
            <a:pPr lvl="1"/>
            <a:endParaRPr lang="en-US" sz="3200" dirty="0" smtClean="0">
              <a:effectLst/>
            </a:endParaRPr>
          </a:p>
          <a:p>
            <a:pPr lvl="1"/>
            <a:endParaRPr lang="en-US" sz="3200" dirty="0">
              <a:effectLst/>
            </a:endParaRPr>
          </a:p>
          <a:p>
            <a:pPr lvl="1"/>
            <a:endParaRPr lang="en-US" sz="3200" dirty="0" smtClean="0">
              <a:effectLst/>
            </a:endParaRPr>
          </a:p>
          <a:p>
            <a:pPr lvl="1"/>
            <a:endParaRPr lang="en-US" sz="3200" dirty="0">
              <a:effectLst/>
            </a:endParaRPr>
          </a:p>
          <a:p>
            <a:pPr lvl="1"/>
            <a:r>
              <a:rPr lang="en-US" sz="3200" dirty="0" smtClean="0">
                <a:effectLst/>
              </a:rPr>
              <a:t>Automated </a:t>
            </a:r>
            <a:r>
              <a:rPr lang="en-US" sz="3200" dirty="0">
                <a:effectLst/>
              </a:rPr>
              <a:t>license plate readers (“ALPRs”) are computer-controlled, high-speed camera systems that automatically capture images of license plates that come into view.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cintosh HD:Users:stephanie:Desktop:Screen Shot 2017-05-26 at 11.24.30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27" y="2008493"/>
            <a:ext cx="5935345" cy="195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cintosh HD:Users:stephanie:Desktop:Screen Shot 2017-05-31 at 11.38.24 AM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484" b="-1"/>
          <a:stretch/>
        </p:blipFill>
        <p:spPr bwMode="auto">
          <a:xfrm>
            <a:off x="5806813" y="2990850"/>
            <a:ext cx="685800" cy="438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8682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638" y="0"/>
            <a:ext cx="8026400" cy="99532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ALPR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20679"/>
            <a:ext cx="9144000" cy="5396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I fight ALPR evidence?</a:t>
            </a:r>
          </a:p>
          <a:p>
            <a:pPr lvl="1"/>
            <a:r>
              <a:rPr lang="en-US" sz="3200" dirty="0">
                <a:effectLst/>
              </a:rPr>
              <a:t>File an MTS – unverified ALPR hit alone (i.e. software match without visual confirmation) may not justify a stop (</a:t>
            </a:r>
            <a:r>
              <a:rPr lang="en-US" sz="3200" i="1" dirty="0">
                <a:effectLst/>
              </a:rPr>
              <a:t>Green</a:t>
            </a:r>
            <a:r>
              <a:rPr lang="en-US" sz="3200" dirty="0">
                <a:effectLst/>
              </a:rPr>
              <a:t>) </a:t>
            </a:r>
            <a:endParaRPr lang="en-US" sz="3200" dirty="0" smtClean="0">
              <a:effectLst/>
            </a:endParaRPr>
          </a:p>
          <a:p>
            <a:pPr lvl="1"/>
            <a:r>
              <a:rPr lang="en-US" sz="3200" dirty="0">
                <a:effectLst/>
              </a:rPr>
              <a:t>In some states, ALPR use must meet statutory requirements. Some state laws may provide suppression remedy for statutory violations: </a:t>
            </a:r>
            <a:r>
              <a:rPr lang="en-US" sz="3200" u="sng" dirty="0">
                <a:effectLst/>
              </a:rPr>
              <a:t>https://eff.org/ALPRstatelaws</a:t>
            </a:r>
            <a:endParaRPr lang="en-US" sz="3200" dirty="0">
              <a:effectLst/>
            </a:endParaRPr>
          </a:p>
          <a:p>
            <a:pPr lvl="1"/>
            <a:endParaRPr lang="en-US" sz="3200" dirty="0">
              <a:effectLst/>
            </a:endParaRPr>
          </a:p>
          <a:p>
            <a:pPr marL="0" indent="0">
              <a:buNone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4394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638" y="0"/>
            <a:ext cx="8026400" cy="99532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ALPR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20679"/>
            <a:ext cx="9144000" cy="5396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I fight ALPR evidence?</a:t>
            </a:r>
          </a:p>
          <a:p>
            <a:pPr marL="0" indent="0" algn="ctr">
              <a:buNone/>
            </a:pPr>
            <a:endParaRPr lang="en-US" sz="1400" u="sng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3200" dirty="0" smtClean="0">
                <a:effectLst/>
              </a:rPr>
              <a:t>Persistent </a:t>
            </a:r>
            <a:r>
              <a:rPr lang="en-US" sz="3200" dirty="0">
                <a:effectLst/>
              </a:rPr>
              <a:t>ALPR use to track a person over a prolonged period of time may implicate 4th Amendment protections and should arguably require a warrant supported by probable cause. Analogize to </a:t>
            </a:r>
            <a:r>
              <a:rPr lang="en-US" sz="3200" i="1" u="sng" dirty="0">
                <a:effectLst/>
              </a:rPr>
              <a:t>US v.</a:t>
            </a:r>
            <a:r>
              <a:rPr lang="en-US" sz="3200" u="sng" dirty="0">
                <a:effectLst/>
              </a:rPr>
              <a:t> </a:t>
            </a:r>
            <a:r>
              <a:rPr lang="en-US" sz="3200" i="1" u="sng" dirty="0">
                <a:effectLst/>
              </a:rPr>
              <a:t>Jones</a:t>
            </a:r>
            <a:r>
              <a:rPr lang="en-US" sz="3200" dirty="0">
                <a:effectLst/>
              </a:rPr>
              <a:t>, 565 US 400 (2012) &amp; Cell Site Location Information cases. (see CSLI one-pager)</a:t>
            </a:r>
          </a:p>
          <a:p>
            <a:pPr marL="0" indent="0">
              <a:buNone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6541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638" y="0"/>
            <a:ext cx="8026400" cy="99532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ALPR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20679"/>
            <a:ext cx="9144000" cy="5396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I learn more?</a:t>
            </a:r>
          </a:p>
          <a:p>
            <a:pPr lvl="1"/>
            <a:r>
              <a:rPr lang="en-US" sz="3600" dirty="0">
                <a:effectLst/>
              </a:rPr>
              <a:t>ALPR basics: </a:t>
            </a:r>
            <a:r>
              <a:rPr lang="en-US" sz="3600" u="sng" dirty="0">
                <a:effectLst/>
                <a:hlinkClick r:id="rId2"/>
              </a:rPr>
              <a:t>https://eff.org/ALPRprimer</a:t>
            </a:r>
            <a:endParaRPr lang="en-US" sz="3600" dirty="0">
              <a:effectLst/>
            </a:endParaRPr>
          </a:p>
          <a:p>
            <a:pPr lvl="1"/>
            <a:r>
              <a:rPr lang="en-US" sz="3600" dirty="0">
                <a:effectLst/>
              </a:rPr>
              <a:t>Blog on types of ALPR: </a:t>
            </a:r>
            <a:r>
              <a:rPr lang="en-US" sz="3600" u="sng" dirty="0">
                <a:effectLst/>
                <a:hlinkClick r:id="rId3"/>
              </a:rPr>
              <a:t>https://eff.org/ALPRtypes</a:t>
            </a:r>
            <a:endParaRPr lang="en-US" sz="3600" dirty="0">
              <a:effectLst/>
            </a:endParaRPr>
          </a:p>
          <a:p>
            <a:pPr lvl="1"/>
            <a:r>
              <a:rPr lang="en-US" sz="3600" dirty="0">
                <a:effectLst/>
              </a:rPr>
              <a:t>ALPR FAQs: </a:t>
            </a:r>
            <a:r>
              <a:rPr lang="en-US" sz="3600" u="sng" dirty="0">
                <a:effectLst/>
                <a:hlinkClick r:id="rId4"/>
              </a:rPr>
              <a:t>https://eff.org/ALPRFAQ</a:t>
            </a:r>
            <a:endParaRPr lang="en-US" sz="3600" dirty="0">
              <a:effectLst/>
            </a:endParaRPr>
          </a:p>
          <a:p>
            <a:pPr marL="0" indent="0">
              <a:buNone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5791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638" y="-221714"/>
            <a:ext cx="8026400" cy="99532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ALPR Components</a:t>
            </a:r>
            <a:endParaRPr lang="en-US" sz="4800" dirty="0"/>
          </a:p>
        </p:txBody>
      </p:sp>
      <p:pic>
        <p:nvPicPr>
          <p:cNvPr id="7" name="Picture 6" descr="Screen Shot 2017-06-30 at 4.07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1954"/>
            <a:ext cx="9144000" cy="63592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63273" y="4214387"/>
            <a:ext cx="481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Georgia"/>
                <a:cs typeface="Georgia"/>
              </a:rPr>
              <a:t>1</a:t>
            </a:r>
            <a:endParaRPr lang="en-US" sz="36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0970" y="4860718"/>
            <a:ext cx="481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eorgia"/>
                <a:cs typeface="Georgi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133" y="4537552"/>
            <a:ext cx="481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eorgia"/>
                <a:cs typeface="Georgia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66541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638" y="0"/>
            <a:ext cx="8026400" cy="99532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ALPR Cameras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20679"/>
            <a:ext cx="9144000" cy="5396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ALPR Cameras:</a:t>
            </a:r>
          </a:p>
          <a:p>
            <a:pPr lvl="1"/>
            <a:r>
              <a:rPr lang="en-US" sz="3200" dirty="0">
                <a:effectLst/>
              </a:rPr>
              <a:t>F</a:t>
            </a:r>
            <a:r>
              <a:rPr lang="en-US" sz="3200" dirty="0" smtClean="0">
                <a:effectLst/>
              </a:rPr>
              <a:t>ixed locations - like streetlights</a:t>
            </a:r>
          </a:p>
          <a:p>
            <a:pPr lvl="1"/>
            <a:r>
              <a:rPr lang="en-US" sz="3200" dirty="0">
                <a:effectLst/>
              </a:rPr>
              <a:t>S</a:t>
            </a:r>
            <a:r>
              <a:rPr lang="en-US" sz="3200" dirty="0" smtClean="0">
                <a:effectLst/>
              </a:rPr>
              <a:t>emi-stationary vehicles - like truck trailers</a:t>
            </a:r>
          </a:p>
          <a:p>
            <a:pPr lvl="1"/>
            <a:r>
              <a:rPr lang="en-US" sz="3200" dirty="0">
                <a:effectLst/>
              </a:rPr>
              <a:t>M</a:t>
            </a:r>
            <a:r>
              <a:rPr lang="en-US" sz="3200" dirty="0" smtClean="0">
                <a:effectLst/>
              </a:rPr>
              <a:t>obile </a:t>
            </a:r>
            <a:r>
              <a:rPr lang="mr-IN" sz="3200" dirty="0" smtClean="0">
                <a:effectLst/>
              </a:rPr>
              <a:t>–</a:t>
            </a:r>
            <a:r>
              <a:rPr lang="en-US" sz="3200" dirty="0" smtClean="0">
                <a:effectLst/>
              </a:rPr>
              <a:t> usually police </a:t>
            </a:r>
            <a:r>
              <a:rPr lang="en-US" sz="3200" dirty="0">
                <a:effectLst/>
              </a:rPr>
              <a:t>vehicles.</a:t>
            </a:r>
          </a:p>
          <a:p>
            <a:pPr marL="0" indent="0">
              <a:buNone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cintosh HD:Users:stephanie:Desktop:Screen Shot 2017-05-26 at 11.24.44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98" y="3839649"/>
            <a:ext cx="2033198" cy="242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cintosh HD:Users:stephanie:Desktop:Screen Shot 2017-05-26 at 11.25.08 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218" y="3839649"/>
            <a:ext cx="2021007" cy="2395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Macintosh HD:Users:stephanie:Desktop:Screen Shot 2017-05-26 at 11.25.21 AM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818" y="3839650"/>
            <a:ext cx="3355564" cy="23953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nector 7"/>
          <p:cNvSpPr/>
          <p:nvPr/>
        </p:nvSpPr>
        <p:spPr>
          <a:xfrm>
            <a:off x="814381" y="4503041"/>
            <a:ext cx="1028128" cy="962189"/>
          </a:xfrm>
          <a:prstGeom prst="flowChartConnector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nector 8"/>
          <p:cNvSpPr/>
          <p:nvPr/>
        </p:nvSpPr>
        <p:spPr>
          <a:xfrm>
            <a:off x="3173901" y="4580793"/>
            <a:ext cx="808862" cy="806687"/>
          </a:xfrm>
          <a:prstGeom prst="flowChartConnector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nector 9"/>
          <p:cNvSpPr/>
          <p:nvPr/>
        </p:nvSpPr>
        <p:spPr>
          <a:xfrm>
            <a:off x="7104468" y="4503042"/>
            <a:ext cx="1028128" cy="962189"/>
          </a:xfrm>
          <a:prstGeom prst="flowChartConnector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541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638" y="0"/>
            <a:ext cx="8026400" cy="99532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ALPR Processors/Apps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20679"/>
            <a:ext cx="9144000" cy="5396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it and how does it work?</a:t>
            </a:r>
          </a:p>
          <a:p>
            <a:pPr lvl="1"/>
            <a:r>
              <a:rPr lang="en-US" sz="3200" dirty="0">
                <a:effectLst/>
              </a:rPr>
              <a:t>After a camera captures an image of a car and its surroundings, the image of the license plate is converted into alphanumeric data </a:t>
            </a:r>
            <a:endParaRPr lang="en-US" sz="3200" dirty="0" smtClean="0">
              <a:effectLst/>
            </a:endParaRPr>
          </a:p>
          <a:p>
            <a:pPr marL="0" indent="0">
              <a:buNone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 descr="Screen Shot 2017-06-30 at 4.39.3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0" r="44472"/>
          <a:stretch/>
        </p:blipFill>
        <p:spPr>
          <a:xfrm>
            <a:off x="2358272" y="3393602"/>
            <a:ext cx="4662212" cy="322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638" y="0"/>
            <a:ext cx="8026400" cy="99532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ALPR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20679"/>
            <a:ext cx="9144000" cy="5396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it and how does it work?</a:t>
            </a:r>
          </a:p>
          <a:p>
            <a:pPr lvl="1"/>
            <a:r>
              <a:rPr lang="en-US" sz="3200" dirty="0" smtClean="0">
                <a:effectLst/>
              </a:rPr>
              <a:t>ALPRs capture the time </a:t>
            </a:r>
            <a:r>
              <a:rPr lang="en-US" sz="3200" dirty="0">
                <a:effectLst/>
              </a:rPr>
              <a:t>and place where </a:t>
            </a:r>
            <a:r>
              <a:rPr lang="en-US" sz="3200" dirty="0" smtClean="0">
                <a:effectLst/>
              </a:rPr>
              <a:t>a license </a:t>
            </a:r>
            <a:r>
              <a:rPr lang="en-US" sz="3200" dirty="0">
                <a:effectLst/>
              </a:rPr>
              <a:t>plate was </a:t>
            </a:r>
            <a:r>
              <a:rPr lang="en-US" sz="3200" dirty="0" smtClean="0">
                <a:effectLst/>
              </a:rPr>
              <a:t>seen for police </a:t>
            </a:r>
            <a:r>
              <a:rPr lang="en-US" sz="3200" dirty="0">
                <a:effectLst/>
              </a:rPr>
              <a:t>departments, which then use the data in real time to make traffic stops or store it for future use. </a:t>
            </a:r>
            <a:endParaRPr lang="en-US" sz="3200" dirty="0" smtClean="0">
              <a:effectLst/>
            </a:endParaRPr>
          </a:p>
          <a:p>
            <a:pPr lvl="1"/>
            <a:r>
              <a:rPr lang="en-US" sz="3200" dirty="0">
                <a:effectLst/>
              </a:rPr>
              <a:t>In many ALPR systems, the license plate data is </a:t>
            </a:r>
            <a:r>
              <a:rPr lang="en-US" sz="3200" dirty="0" smtClean="0">
                <a:effectLst/>
              </a:rPr>
              <a:t>automatically </a:t>
            </a:r>
            <a:r>
              <a:rPr lang="en-US" sz="3200" dirty="0">
                <a:effectLst/>
              </a:rPr>
              <a:t>compared against a “hot list” of vehicles of interest. The ALPR then alerts police, who may stop the </a:t>
            </a:r>
            <a:r>
              <a:rPr lang="en-US" sz="3200" dirty="0" smtClean="0">
                <a:effectLst/>
              </a:rPr>
              <a:t>car.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4156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638" y="0"/>
            <a:ext cx="8026400" cy="99532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ALPR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20679"/>
            <a:ext cx="9144000" cy="5396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Privacy Issues</a:t>
            </a:r>
          </a:p>
          <a:p>
            <a:pPr lvl="1"/>
            <a:r>
              <a:rPr lang="en-US" sz="3200" dirty="0" smtClean="0">
                <a:effectLst/>
              </a:rPr>
              <a:t>Stored </a:t>
            </a:r>
            <a:r>
              <a:rPr lang="en-US" sz="3200" dirty="0">
                <a:effectLst/>
              </a:rPr>
              <a:t>data may allow police to trace a person’s past movements, determine patterns of behavior, and plot vehicles that were present at a particular location and time</a:t>
            </a:r>
            <a:r>
              <a:rPr lang="en-US" sz="3200" dirty="0" smtClean="0">
                <a:effectLst/>
              </a:rPr>
              <a:t>.</a:t>
            </a:r>
          </a:p>
          <a:p>
            <a:pPr lvl="1"/>
            <a:r>
              <a:rPr lang="en-US" sz="3200" dirty="0" smtClean="0">
                <a:effectLst/>
              </a:rPr>
              <a:t>Historic data may reveal intimate details:</a:t>
            </a:r>
          </a:p>
          <a:p>
            <a:pPr lvl="2"/>
            <a:r>
              <a:rPr lang="en-US" sz="3000" dirty="0" smtClean="0">
                <a:effectLst/>
              </a:rPr>
              <a:t>Where you work</a:t>
            </a:r>
          </a:p>
          <a:p>
            <a:pPr lvl="2"/>
            <a:r>
              <a:rPr lang="en-US" sz="3000" dirty="0" smtClean="0">
                <a:effectLst/>
              </a:rPr>
              <a:t>Where you live &amp; with whom</a:t>
            </a:r>
          </a:p>
          <a:p>
            <a:pPr lvl="2"/>
            <a:r>
              <a:rPr lang="en-US" sz="3000" dirty="0" smtClean="0">
                <a:effectLst/>
              </a:rPr>
              <a:t>What doctors you see</a:t>
            </a:r>
          </a:p>
          <a:p>
            <a:pPr lvl="2"/>
            <a:r>
              <a:rPr lang="en-US" sz="3000" dirty="0" smtClean="0">
                <a:effectLst/>
              </a:rPr>
              <a:t>Who you associate with</a:t>
            </a:r>
          </a:p>
          <a:p>
            <a:pPr lvl="2"/>
            <a:endParaRPr lang="en-US" sz="3000" dirty="0" smtClean="0">
              <a:effectLst/>
            </a:endParaRPr>
          </a:p>
          <a:p>
            <a:pPr lvl="2"/>
            <a:endParaRPr lang="en-US" sz="3000" dirty="0">
              <a:effectLst/>
            </a:endParaRPr>
          </a:p>
          <a:p>
            <a:pPr marL="0" indent="0">
              <a:buNone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 descr="Screen Shot 2017-06-30 at 4.54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373" y="4426154"/>
            <a:ext cx="2171665" cy="21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26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638" y="0"/>
            <a:ext cx="8026400" cy="99532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ALPR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20679"/>
            <a:ext cx="9144000" cy="5396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Bias Issues</a:t>
            </a:r>
          </a:p>
          <a:p>
            <a:pPr lvl="1"/>
            <a:r>
              <a:rPr lang="en-US" sz="3200" dirty="0" smtClean="0">
                <a:effectLst/>
              </a:rPr>
              <a:t>EFF PRAs to Oakland PD show ALPR mainly deployed in low-income communities of color.</a:t>
            </a:r>
          </a:p>
          <a:p>
            <a:pPr lvl="2"/>
            <a:endParaRPr lang="en-US" sz="3000" dirty="0" smtClean="0">
              <a:effectLst/>
            </a:endParaRPr>
          </a:p>
          <a:p>
            <a:pPr lvl="2"/>
            <a:endParaRPr lang="en-US" sz="3000" dirty="0">
              <a:effectLst/>
            </a:endParaRPr>
          </a:p>
          <a:p>
            <a:pPr marL="0" indent="0">
              <a:buNone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Screen Shot 2017-06-30 at 4.58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69" y="3217308"/>
            <a:ext cx="3287489" cy="3399970"/>
          </a:xfrm>
          <a:prstGeom prst="rect">
            <a:avLst/>
          </a:prstGeom>
        </p:spPr>
      </p:pic>
      <p:pic>
        <p:nvPicPr>
          <p:cNvPr id="8" name="Picture 7" descr="Screen Shot 2017-06-30 at 4.59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450" y="3245542"/>
            <a:ext cx="3219071" cy="337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07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638" y="0"/>
            <a:ext cx="8026400" cy="99532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ALPR-related cases: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856484"/>
            <a:ext cx="9144000" cy="4760794"/>
          </a:xfrm>
        </p:spPr>
        <p:txBody>
          <a:bodyPr>
            <a:noAutofit/>
          </a:bodyPr>
          <a:lstStyle/>
          <a:p>
            <a:pPr lvl="1"/>
            <a:r>
              <a:rPr lang="en-US" sz="3600" dirty="0" smtClean="0">
                <a:effectLst/>
              </a:rPr>
              <a:t>6th </a:t>
            </a:r>
            <a:r>
              <a:rPr lang="en-US" sz="3600" dirty="0">
                <a:effectLst/>
              </a:rPr>
              <a:t>Circuit: </a:t>
            </a:r>
            <a:r>
              <a:rPr lang="en-US" sz="3600" i="1" u="sng" dirty="0">
                <a:effectLst/>
              </a:rPr>
              <a:t>US v Ellison</a:t>
            </a:r>
            <a:r>
              <a:rPr lang="en-US" sz="3600" dirty="0">
                <a:effectLst/>
              </a:rPr>
              <a:t> (462 F.3d 557 (2006)): No REP in LP </a:t>
            </a:r>
            <a:r>
              <a:rPr lang="en-US" sz="3600" dirty="0" smtClean="0">
                <a:effectLst/>
              </a:rPr>
              <a:t>number</a:t>
            </a:r>
          </a:p>
          <a:p>
            <a:pPr marL="403225" lvl="1" indent="0">
              <a:buNone/>
            </a:pPr>
            <a:endParaRPr lang="en-US" sz="3600" dirty="0">
              <a:effectLst/>
            </a:endParaRPr>
          </a:p>
          <a:p>
            <a:pPr lvl="1"/>
            <a:r>
              <a:rPr lang="en-US" sz="3600" dirty="0" smtClean="0">
                <a:effectLst/>
              </a:rPr>
              <a:t>9th </a:t>
            </a:r>
            <a:r>
              <a:rPr lang="en-US" sz="3600" dirty="0">
                <a:effectLst/>
              </a:rPr>
              <a:t>Circuit: </a:t>
            </a:r>
            <a:r>
              <a:rPr lang="en-US" sz="3600" i="1" u="sng" dirty="0" smtClean="0">
                <a:effectLst/>
              </a:rPr>
              <a:t>US </a:t>
            </a:r>
            <a:r>
              <a:rPr lang="en-US" sz="3600" i="1" u="sng" dirty="0">
                <a:effectLst/>
              </a:rPr>
              <a:t>v. Diaz-Castaneda</a:t>
            </a:r>
            <a:r>
              <a:rPr lang="en-US" sz="3600" dirty="0">
                <a:effectLst/>
              </a:rPr>
              <a:t> (494 F.3d 1146 (2007)): Court noted consensus among the circuits that single-instance ALPR database check ≠ </a:t>
            </a:r>
            <a:r>
              <a:rPr lang="en-US" sz="3600" dirty="0" smtClean="0">
                <a:effectLst/>
              </a:rPr>
              <a:t>search</a:t>
            </a:r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27001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638" y="0"/>
            <a:ext cx="8026400" cy="99532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ALPR-related cases: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20679"/>
            <a:ext cx="9144000" cy="5396599"/>
          </a:xfrm>
        </p:spPr>
        <p:txBody>
          <a:bodyPr>
            <a:noAutofit/>
          </a:bodyPr>
          <a:lstStyle/>
          <a:p>
            <a:pPr lvl="1"/>
            <a:r>
              <a:rPr lang="en-US" sz="3200" dirty="0" smtClean="0">
                <a:effectLst/>
              </a:rPr>
              <a:t>9th </a:t>
            </a:r>
            <a:r>
              <a:rPr lang="en-US" sz="3200" dirty="0">
                <a:effectLst/>
              </a:rPr>
              <a:t>Circuit: </a:t>
            </a:r>
            <a:r>
              <a:rPr lang="en-US" sz="3200" i="1" u="sng" dirty="0" smtClean="0">
                <a:effectLst/>
              </a:rPr>
              <a:t>Green </a:t>
            </a:r>
            <a:r>
              <a:rPr lang="en-US" sz="3200" i="1" u="sng" dirty="0">
                <a:effectLst/>
              </a:rPr>
              <a:t>v. City &amp; Cnty. of San Francisco</a:t>
            </a:r>
            <a:r>
              <a:rPr lang="en-US" sz="3200" dirty="0">
                <a:effectLst/>
              </a:rPr>
              <a:t> (751 F.3d 1039 (2014)): Court held that genuine issue of material fact existed as to whether officer had reasonable suspicion to make a stop despite an ALPR hit.</a:t>
            </a:r>
          </a:p>
          <a:p>
            <a:pPr lvl="1"/>
            <a:r>
              <a:rPr lang="en-US" sz="3200" dirty="0">
                <a:effectLst/>
              </a:rPr>
              <a:t>GA Court of Appeals: </a:t>
            </a:r>
            <a:r>
              <a:rPr lang="en-US" sz="3200" i="1" u="sng" dirty="0">
                <a:effectLst/>
              </a:rPr>
              <a:t>Hernandez-Lopez v. State</a:t>
            </a:r>
            <a:r>
              <a:rPr lang="en-US" sz="3200" dirty="0">
                <a:effectLst/>
              </a:rPr>
              <a:t> (319 Ga. App. 662 (2013)): Court held that an ALPR hit indicating an outstanding warrant created reasonable suspicion to justify a traffic stop</a:t>
            </a:r>
            <a:r>
              <a:rPr lang="en-US" sz="3200" dirty="0" smtClean="0">
                <a:effectLst/>
              </a:rPr>
              <a:t>.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20317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1861</TotalTime>
  <Words>590</Words>
  <Application>Microsoft Macintosh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Orbit</vt:lpstr>
      <vt:lpstr>ALPR</vt:lpstr>
      <vt:lpstr>ALPR Components</vt:lpstr>
      <vt:lpstr>ALPR Cameras</vt:lpstr>
      <vt:lpstr>ALPR Processors/Apps</vt:lpstr>
      <vt:lpstr>ALPR</vt:lpstr>
      <vt:lpstr>ALPR</vt:lpstr>
      <vt:lpstr>ALPR</vt:lpstr>
      <vt:lpstr>ALPR-related cases:</vt:lpstr>
      <vt:lpstr>ALPR-related cases:</vt:lpstr>
      <vt:lpstr>ALPR</vt:lpstr>
      <vt:lpstr>ALPR</vt:lpstr>
      <vt:lpstr>ALPR</vt:lpstr>
    </vt:vector>
  </TitlesOfParts>
  <Company>EFF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Lacambra</dc:creator>
  <cp:lastModifiedBy>Madeleine</cp:lastModifiedBy>
  <cp:revision>87</cp:revision>
  <dcterms:created xsi:type="dcterms:W3CDTF">2017-06-01T00:24:47Z</dcterms:created>
  <dcterms:modified xsi:type="dcterms:W3CDTF">2017-10-30T17:37:51Z</dcterms:modified>
</cp:coreProperties>
</file>